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55"/>
  </p:notesMasterIdLst>
  <p:sldIdLst>
    <p:sldId id="256" r:id="rId2"/>
    <p:sldId id="264" r:id="rId3"/>
    <p:sldId id="265" r:id="rId4"/>
    <p:sldId id="257" r:id="rId5"/>
    <p:sldId id="258" r:id="rId6"/>
    <p:sldId id="266" r:id="rId7"/>
    <p:sldId id="272" r:id="rId8"/>
    <p:sldId id="268" r:id="rId9"/>
    <p:sldId id="273" r:id="rId10"/>
    <p:sldId id="296" r:id="rId11"/>
    <p:sldId id="270" r:id="rId12"/>
    <p:sldId id="297" r:id="rId13"/>
    <p:sldId id="278" r:id="rId14"/>
    <p:sldId id="271" r:id="rId15"/>
    <p:sldId id="279" r:id="rId16"/>
    <p:sldId id="285" r:id="rId17"/>
    <p:sldId id="286" r:id="rId18"/>
    <p:sldId id="277" r:id="rId19"/>
    <p:sldId id="284" r:id="rId20"/>
    <p:sldId id="283" r:id="rId21"/>
    <p:sldId id="287" r:id="rId22"/>
    <p:sldId id="260" r:id="rId23"/>
    <p:sldId id="267" r:id="rId24"/>
    <p:sldId id="280" r:id="rId25"/>
    <p:sldId id="274" r:id="rId26"/>
    <p:sldId id="276" r:id="rId27"/>
    <p:sldId id="298" r:id="rId28"/>
    <p:sldId id="299" r:id="rId29"/>
    <p:sldId id="275" r:id="rId30"/>
    <p:sldId id="289" r:id="rId31"/>
    <p:sldId id="282" r:id="rId32"/>
    <p:sldId id="292" r:id="rId33"/>
    <p:sldId id="293" r:id="rId34"/>
    <p:sldId id="295" r:id="rId35"/>
    <p:sldId id="294" r:id="rId36"/>
    <p:sldId id="281" r:id="rId37"/>
    <p:sldId id="291" r:id="rId38"/>
    <p:sldId id="288" r:id="rId39"/>
    <p:sldId id="290" r:id="rId40"/>
    <p:sldId id="303" r:id="rId41"/>
    <p:sldId id="300" r:id="rId42"/>
    <p:sldId id="302" r:id="rId43"/>
    <p:sldId id="304" r:id="rId44"/>
    <p:sldId id="305" r:id="rId45"/>
    <p:sldId id="301" r:id="rId46"/>
    <p:sldId id="307" r:id="rId47"/>
    <p:sldId id="308" r:id="rId48"/>
    <p:sldId id="310" r:id="rId49"/>
    <p:sldId id="311" r:id="rId50"/>
    <p:sldId id="309" r:id="rId51"/>
    <p:sldId id="313" r:id="rId52"/>
    <p:sldId id="312" r:id="rId53"/>
    <p:sldId id="306"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0811" autoAdjust="0"/>
  </p:normalViewPr>
  <p:slideViewPr>
    <p:cSldViewPr snapToGrid="0">
      <p:cViewPr varScale="1">
        <p:scale>
          <a:sx n="68" d="100"/>
          <a:sy n="68" d="100"/>
        </p:scale>
        <p:origin x="1253"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C0954D-7548-4E69-90B0-1A7F0689E84A}" type="datetimeFigureOut">
              <a:rPr lang="en-US" smtClean="0"/>
              <a:t>6/14/2019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40350-1043-4701-9089-1256BB63F8F2}" type="slidenum">
              <a:rPr lang="en-US" smtClean="0"/>
              <a:t>‹#›</a:t>
            </a:fld>
            <a:endParaRPr lang="en-US" dirty="0"/>
          </a:p>
        </p:txBody>
      </p:sp>
    </p:spTree>
    <p:extLst>
      <p:ext uri="{BB962C8B-B14F-4D97-AF65-F5344CB8AC3E}">
        <p14:creationId xmlns:p14="http://schemas.microsoft.com/office/powerpoint/2010/main" val="3893194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kafka.apache.org/documentation/streams"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amza.apache.org/" TargetMode="External"/><Relationship Id="rId4" Type="http://schemas.openxmlformats.org/officeDocument/2006/relationships/hyperlink" Target="https://storm.apache.or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kafka.apache.org/22/documentation/streams/developer-guide/processor-api#defining-a-stream-processor"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kafka.apache.org/22/documentation/streams/developer-guide/processor-api.html" TargetMode="External"/><Relationship Id="rId4" Type="http://schemas.openxmlformats.org/officeDocument/2006/relationships/hyperlink" Target="https://kafka.apache.org/22/documentation/streams/developer-guide/dsl-api.html"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kafka.apache.org/22/documentation/streams/architecture#streams_architecture_threads"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kafka.apache.org/22/documentation/#compaction" TargetMode="External"/><Relationship Id="rId4" Type="http://schemas.openxmlformats.org/officeDocument/2006/relationships/hyperlink" Target="https://kafka.apache.org/22/documentation/streams/architecture#streams_architecture_state"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Kafka® is used for </a:t>
            </a:r>
          </a:p>
          <a:p>
            <a:r>
              <a:rPr lang="en-US" sz="1200" b="0" i="0" kern="1200" dirty="0">
                <a:solidFill>
                  <a:schemeClr val="tx1"/>
                </a:solidFill>
                <a:effectLst/>
                <a:latin typeface="+mn-lt"/>
                <a:ea typeface="+mn-ea"/>
                <a:cs typeface="+mn-cs"/>
              </a:rPr>
              <a:t>building real-time data pipelines </a:t>
            </a:r>
          </a:p>
          <a:p>
            <a:r>
              <a:rPr lang="en-US" sz="1200" b="0" i="0" kern="1200" dirty="0">
                <a:solidFill>
                  <a:schemeClr val="tx1"/>
                </a:solidFill>
                <a:effectLst/>
                <a:latin typeface="+mn-lt"/>
                <a:ea typeface="+mn-ea"/>
                <a:cs typeface="+mn-cs"/>
              </a:rPr>
              <a:t>and streaming apps.</a:t>
            </a:r>
          </a:p>
          <a:p>
            <a:r>
              <a:rPr lang="en-US" sz="1200" b="0" i="0" kern="1200" dirty="0">
                <a:solidFill>
                  <a:schemeClr val="tx1"/>
                </a:solidFill>
                <a:effectLst/>
                <a:latin typeface="+mn-lt"/>
                <a:ea typeface="+mn-ea"/>
                <a:cs typeface="+mn-cs"/>
              </a:rPr>
              <a:t> It is</a:t>
            </a:r>
          </a:p>
          <a:p>
            <a:r>
              <a:rPr lang="en-US" sz="1200" b="0" i="0" kern="1200" dirty="0">
                <a:solidFill>
                  <a:schemeClr val="tx1"/>
                </a:solidFill>
                <a:effectLst/>
                <a:latin typeface="+mn-lt"/>
                <a:ea typeface="+mn-ea"/>
                <a:cs typeface="+mn-cs"/>
              </a:rPr>
              <a:t> horizontally scalable, </a:t>
            </a:r>
          </a:p>
          <a:p>
            <a:r>
              <a:rPr lang="en-US" sz="1200" b="0" i="0" kern="1200" dirty="0">
                <a:solidFill>
                  <a:schemeClr val="tx1"/>
                </a:solidFill>
                <a:effectLst/>
                <a:latin typeface="+mn-lt"/>
                <a:ea typeface="+mn-ea"/>
                <a:cs typeface="+mn-cs"/>
              </a:rPr>
              <a:t>fault-tolerant,</a:t>
            </a:r>
          </a:p>
          <a:p>
            <a:r>
              <a:rPr lang="en-US" sz="1200" b="0" i="0" kern="1200" dirty="0">
                <a:solidFill>
                  <a:schemeClr val="tx1"/>
                </a:solidFill>
                <a:effectLst/>
                <a:latin typeface="+mn-lt"/>
                <a:ea typeface="+mn-ea"/>
                <a:cs typeface="+mn-cs"/>
              </a:rPr>
              <a:t> wicked fast, </a:t>
            </a:r>
          </a:p>
          <a:p>
            <a:r>
              <a:rPr lang="en-US" sz="1200" b="0" i="0" kern="1200" dirty="0">
                <a:solidFill>
                  <a:schemeClr val="tx1"/>
                </a:solidFill>
                <a:effectLst/>
                <a:latin typeface="+mn-lt"/>
                <a:ea typeface="+mn-ea"/>
                <a:cs typeface="+mn-cs"/>
              </a:rPr>
              <a:t>and runs in production in thousands of companies.</a:t>
            </a:r>
          </a:p>
          <a:p>
            <a:r>
              <a:rPr lang="en-US" sz="1200" b="0" i="0" kern="1200" dirty="0">
                <a:solidFill>
                  <a:schemeClr val="tx1"/>
                </a:solidFill>
                <a:effectLst/>
                <a:latin typeface="+mn-lt"/>
                <a:ea typeface="+mn-ea"/>
                <a:cs typeface="+mn-cs"/>
              </a:rPr>
              <a:t>LinkedIn, Microsoft and Netflix process four comma messages a day with Kafka (1,000,000,000,000).</a:t>
            </a:r>
          </a:p>
          <a:p>
            <a:endParaRPr lang="en-US" sz="1200" b="0" i="0" kern="1200" dirty="0">
              <a:solidFill>
                <a:schemeClr val="tx1"/>
              </a:solidFill>
              <a:effectLst/>
              <a:latin typeface="+mn-lt"/>
              <a:ea typeface="+mn-ea"/>
              <a:cs typeface="+mn-cs"/>
            </a:endParaRPr>
          </a:p>
          <a:p>
            <a:r>
              <a:rPr lang="en-US" dirty="0"/>
              <a:t>Publish/subscribe messaging is a pattern that is characterized by the sender (publisher) of a piece of data</a:t>
            </a:r>
          </a:p>
          <a:p>
            <a:r>
              <a:rPr lang="en-US" dirty="0"/>
              <a:t>(message) not specifically directing it to a receiver. Pub/sub systems often have a broker, a central point where messages are</a:t>
            </a:r>
          </a:p>
          <a:p>
            <a:r>
              <a:rPr lang="en-US" dirty="0"/>
              <a:t>published, to facilitate this.</a:t>
            </a:r>
          </a:p>
        </p:txBody>
      </p:sp>
      <p:sp>
        <p:nvSpPr>
          <p:cNvPr id="4" name="Slide Number Placeholder 3"/>
          <p:cNvSpPr>
            <a:spLocks noGrp="1"/>
          </p:cNvSpPr>
          <p:nvPr>
            <p:ph type="sldNum" sz="quarter" idx="5"/>
          </p:nvPr>
        </p:nvSpPr>
        <p:spPr/>
        <p:txBody>
          <a:bodyPr/>
          <a:lstStyle/>
          <a:p>
            <a:fld id="{E2240350-1043-4701-9089-1256BB63F8F2}" type="slidenum">
              <a:rPr lang="en-US" smtClean="0"/>
              <a:t>1</a:t>
            </a:fld>
            <a:endParaRPr lang="en-US" dirty="0"/>
          </a:p>
        </p:txBody>
      </p:sp>
    </p:spTree>
    <p:extLst>
      <p:ext uri="{BB962C8B-B14F-4D97-AF65-F5344CB8AC3E}">
        <p14:creationId xmlns:p14="http://schemas.microsoft.com/office/powerpoint/2010/main" val="3604836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mapping of a consumer to a partition is often </a:t>
            </a:r>
            <a:r>
              <a:rPr lang="en-US" sz="1200" b="1" i="0" u="none" strike="noStrike" kern="1200" baseline="0" dirty="0">
                <a:solidFill>
                  <a:schemeClr val="tx1"/>
                </a:solidFill>
                <a:latin typeface="+mn-lt"/>
                <a:ea typeface="+mn-ea"/>
                <a:cs typeface="+mn-cs"/>
              </a:rPr>
              <a:t>called </a:t>
            </a:r>
            <a:r>
              <a:rPr lang="en-US" sz="1200" b="1" i="1" u="none" strike="noStrike" kern="1200" baseline="0" dirty="0">
                <a:solidFill>
                  <a:schemeClr val="tx1"/>
                </a:solidFill>
                <a:latin typeface="+mn-lt"/>
                <a:ea typeface="+mn-ea"/>
                <a:cs typeface="+mn-cs"/>
              </a:rPr>
              <a:t>ownership </a:t>
            </a:r>
            <a:r>
              <a:rPr lang="en-US" sz="1200" b="1" i="0" u="none" strike="noStrike" kern="1200" baseline="0" dirty="0">
                <a:solidFill>
                  <a:schemeClr val="tx1"/>
                </a:solidFill>
                <a:latin typeface="+mn-lt"/>
                <a:ea typeface="+mn-ea"/>
                <a:cs typeface="+mn-cs"/>
              </a:rPr>
              <a:t>of the partition by the consumer</a:t>
            </a:r>
            <a:r>
              <a:rPr lang="en-US" sz="1200" b="0" i="0" u="none" strike="noStrike" kern="1200" baseline="0" dirty="0">
                <a:solidFill>
                  <a:schemeClr val="tx1"/>
                </a:solidFill>
                <a:latin typeface="+mn-lt"/>
                <a:ea typeface="+mn-ea"/>
                <a:cs typeface="+mn-cs"/>
              </a:rPr>
              <a:t>.</a:t>
            </a:r>
          </a:p>
          <a:p>
            <a:r>
              <a:rPr lang="en-US" b="0" dirty="0"/>
              <a:t>In this way, consumers </a:t>
            </a:r>
            <a:r>
              <a:rPr lang="en-US" b="1" dirty="0"/>
              <a:t>can horizontally scale </a:t>
            </a:r>
            <a:r>
              <a:rPr lang="en-US" b="0" dirty="0"/>
              <a:t>to consume topics with a large number</a:t>
            </a:r>
          </a:p>
          <a:p>
            <a:r>
              <a:rPr lang="en-US" b="0" dirty="0"/>
              <a:t>of messages</a:t>
            </a:r>
          </a:p>
          <a:p>
            <a:r>
              <a:rPr lang="en-US" sz="1200" b="0" i="0" u="none" strike="noStrike" kern="1200" baseline="0" dirty="0">
                <a:solidFill>
                  <a:schemeClr val="tx1"/>
                </a:solidFill>
                <a:latin typeface="+mn-lt"/>
                <a:ea typeface="+mn-ea"/>
                <a:cs typeface="+mn-cs"/>
              </a:rPr>
              <a:t>Additionally, if a </a:t>
            </a:r>
            <a:r>
              <a:rPr lang="en-US" sz="1200" b="1" i="0" u="none" strike="noStrike" kern="1200" baseline="0" dirty="0">
                <a:solidFill>
                  <a:schemeClr val="tx1"/>
                </a:solidFill>
                <a:latin typeface="+mn-lt"/>
                <a:ea typeface="+mn-ea"/>
                <a:cs typeface="+mn-cs"/>
              </a:rPr>
              <a:t>single consumer fails</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the remaining members </a:t>
            </a:r>
            <a:r>
              <a:rPr lang="en-US" sz="1200" b="0" i="0" u="none" strike="noStrike" kern="1200" baseline="0" dirty="0">
                <a:solidFill>
                  <a:schemeClr val="tx1"/>
                </a:solidFill>
                <a:latin typeface="+mn-lt"/>
                <a:ea typeface="+mn-ea"/>
                <a:cs typeface="+mn-cs"/>
              </a:rPr>
              <a:t>of the</a:t>
            </a:r>
          </a:p>
          <a:p>
            <a:r>
              <a:rPr lang="en-US" sz="1200" b="0" i="0" u="none" strike="noStrike" kern="1200" baseline="0" dirty="0">
                <a:solidFill>
                  <a:schemeClr val="tx1"/>
                </a:solidFill>
                <a:latin typeface="+mn-lt"/>
                <a:ea typeface="+mn-ea"/>
                <a:cs typeface="+mn-cs"/>
              </a:rPr>
              <a:t>group will </a:t>
            </a:r>
            <a:r>
              <a:rPr lang="en-US" sz="1200" b="1" i="0" u="none" strike="noStrike" kern="1200" baseline="0" dirty="0">
                <a:solidFill>
                  <a:schemeClr val="tx1"/>
                </a:solidFill>
                <a:latin typeface="+mn-lt"/>
                <a:ea typeface="+mn-ea"/>
                <a:cs typeface="+mn-cs"/>
              </a:rPr>
              <a:t>rebalance</a:t>
            </a:r>
            <a:r>
              <a:rPr lang="en-US" sz="1200" b="0" i="0" u="none" strike="noStrike" kern="1200" baseline="0" dirty="0">
                <a:solidFill>
                  <a:schemeClr val="tx1"/>
                </a:solidFill>
                <a:latin typeface="+mn-lt"/>
                <a:ea typeface="+mn-ea"/>
                <a:cs typeface="+mn-cs"/>
              </a:rPr>
              <a:t> the partitions being consumed to take over for the missing</a:t>
            </a:r>
          </a:p>
          <a:p>
            <a:r>
              <a:rPr lang="en-US" sz="1200" b="0" i="0" u="none" strike="noStrike" kern="1200" baseline="0" dirty="0">
                <a:solidFill>
                  <a:schemeClr val="tx1"/>
                </a:solidFill>
                <a:latin typeface="+mn-lt"/>
                <a:ea typeface="+mn-ea"/>
                <a:cs typeface="+mn-cs"/>
              </a:rPr>
              <a:t>member.</a:t>
            </a:r>
            <a:endParaRPr lang="en-US" b="0" dirty="0"/>
          </a:p>
        </p:txBody>
      </p:sp>
      <p:sp>
        <p:nvSpPr>
          <p:cNvPr id="4" name="Slide Number Placeholder 3"/>
          <p:cNvSpPr>
            <a:spLocks noGrp="1"/>
          </p:cNvSpPr>
          <p:nvPr>
            <p:ph type="sldNum" sz="quarter" idx="5"/>
          </p:nvPr>
        </p:nvSpPr>
        <p:spPr/>
        <p:txBody>
          <a:bodyPr/>
          <a:lstStyle/>
          <a:p>
            <a:fld id="{E2240350-1043-4701-9089-1256BB63F8F2}" type="slidenum">
              <a:rPr lang="en-US" smtClean="0"/>
              <a:t>14</a:t>
            </a:fld>
            <a:endParaRPr lang="en-US" dirty="0"/>
          </a:p>
        </p:txBody>
      </p:sp>
    </p:spTree>
    <p:extLst>
      <p:ext uri="{BB962C8B-B14F-4D97-AF65-F5344CB8AC3E}">
        <p14:creationId xmlns:p14="http://schemas.microsoft.com/office/powerpoint/2010/main" val="3640040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Individual topics </a:t>
            </a:r>
            <a:r>
              <a:rPr lang="en-US" sz="1200" b="0" i="0" u="none" strike="noStrike" kern="1200" baseline="0" dirty="0">
                <a:solidFill>
                  <a:schemeClr val="tx1"/>
                </a:solidFill>
                <a:latin typeface="+mn-lt"/>
                <a:ea typeface="+mn-ea"/>
                <a:cs typeface="+mn-cs"/>
              </a:rPr>
              <a:t>can also be </a:t>
            </a:r>
            <a:r>
              <a:rPr lang="en-US" sz="1200" b="1" i="0" u="none" strike="noStrike" kern="1200" baseline="0" dirty="0">
                <a:solidFill>
                  <a:schemeClr val="tx1"/>
                </a:solidFill>
                <a:latin typeface="+mn-lt"/>
                <a:ea typeface="+mn-ea"/>
                <a:cs typeface="+mn-cs"/>
              </a:rPr>
              <a:t>configured with their own retention </a:t>
            </a:r>
            <a:r>
              <a:rPr lang="en-US" sz="1200" b="0" i="0" u="none" strike="noStrike" kern="1200" baseline="0" dirty="0">
                <a:solidFill>
                  <a:schemeClr val="tx1"/>
                </a:solidFill>
                <a:latin typeface="+mn-lt"/>
                <a:ea typeface="+mn-ea"/>
                <a:cs typeface="+mn-cs"/>
              </a:rPr>
              <a:t>settings so that messages are stored for only as long as</a:t>
            </a:r>
          </a:p>
          <a:p>
            <a:r>
              <a:rPr lang="en-US" sz="1200" b="0" i="0" u="none" strike="noStrike" kern="1200" baseline="0" dirty="0">
                <a:solidFill>
                  <a:schemeClr val="tx1"/>
                </a:solidFill>
                <a:latin typeface="+mn-lt"/>
                <a:ea typeface="+mn-ea"/>
                <a:cs typeface="+mn-cs"/>
              </a:rPr>
              <a:t>they are useful. </a:t>
            </a:r>
            <a:r>
              <a:rPr lang="en-US" sz="1200" b="1" i="0" u="none" strike="noStrike" kern="1200" baseline="0" dirty="0">
                <a:solidFill>
                  <a:schemeClr val="tx1"/>
                </a:solidFill>
                <a:latin typeface="+mn-lt"/>
                <a:ea typeface="+mn-ea"/>
                <a:cs typeface="+mn-cs"/>
              </a:rPr>
              <a:t>a tracking topic -&gt;several days</a:t>
            </a:r>
            <a:r>
              <a:rPr lang="en-US" sz="1200" b="0" i="0" u="none" strike="noStrike" kern="1200" baseline="0" dirty="0">
                <a:solidFill>
                  <a:schemeClr val="tx1"/>
                </a:solidFill>
                <a:latin typeface="+mn-lt"/>
                <a:ea typeface="+mn-ea"/>
                <a:cs typeface="+mn-cs"/>
              </a:rPr>
              <a:t>,</a:t>
            </a:r>
          </a:p>
          <a:p>
            <a:r>
              <a:rPr lang="en-US" sz="1200" b="1" i="0" u="none" strike="noStrike" kern="1200" baseline="0" dirty="0">
                <a:solidFill>
                  <a:schemeClr val="tx1"/>
                </a:solidFill>
                <a:latin typeface="+mn-lt"/>
                <a:ea typeface="+mn-ea"/>
                <a:cs typeface="+mn-cs"/>
              </a:rPr>
              <a:t>metrics</a:t>
            </a:r>
            <a:r>
              <a:rPr lang="en-US" sz="1200" b="0" i="0" u="none" strike="noStrike" kern="1200" baseline="0" dirty="0">
                <a:solidFill>
                  <a:schemeClr val="tx1"/>
                </a:solidFill>
                <a:latin typeface="+mn-lt"/>
                <a:ea typeface="+mn-ea"/>
                <a:cs typeface="+mn-cs"/>
              </a:rPr>
              <a:t> -&gt;</a:t>
            </a:r>
            <a:r>
              <a:rPr lang="en-US" sz="1200" b="1" i="0" u="none" strike="noStrike" kern="1200" baseline="0" dirty="0">
                <a:solidFill>
                  <a:schemeClr val="tx1"/>
                </a:solidFill>
                <a:latin typeface="+mn-lt"/>
                <a:ea typeface="+mn-ea"/>
                <a:cs typeface="+mn-cs"/>
              </a:rPr>
              <a:t>hours</a:t>
            </a:r>
          </a:p>
          <a:p>
            <a:r>
              <a:rPr lang="en-US" b="0" dirty="0"/>
              <a:t>Some time only cares about the latest state before the crash, not all the changes that occurred while it was running.</a:t>
            </a:r>
          </a:p>
          <a:p>
            <a:r>
              <a:rPr lang="en-US" b="0" dirty="0"/>
              <a:t>supports such use cases by allowing the </a:t>
            </a:r>
            <a:r>
              <a:rPr lang="en-US" b="1" dirty="0"/>
              <a:t>retention policy </a:t>
            </a:r>
            <a:r>
              <a:rPr lang="en-US" b="0" dirty="0"/>
              <a:t>on a topic to be </a:t>
            </a:r>
            <a:r>
              <a:rPr lang="en-US" b="1" dirty="0"/>
              <a:t>delete</a:t>
            </a:r>
            <a:r>
              <a:rPr lang="en-US" b="0" dirty="0"/>
              <a:t>,</a:t>
            </a:r>
          </a:p>
          <a:p>
            <a:r>
              <a:rPr lang="en-US" b="0" dirty="0"/>
              <a:t>which deletes events older than retention time, to </a:t>
            </a:r>
            <a:r>
              <a:rPr lang="en-US" b="1" dirty="0"/>
              <a:t>compact</a:t>
            </a:r>
            <a:r>
              <a:rPr lang="en-US" b="0" dirty="0"/>
              <a:t>, which only stores the</a:t>
            </a:r>
          </a:p>
          <a:p>
            <a:r>
              <a:rPr lang="en-US" b="0" dirty="0"/>
              <a:t>most recent value for each key in the topic</a:t>
            </a:r>
          </a:p>
        </p:txBody>
      </p:sp>
      <p:sp>
        <p:nvSpPr>
          <p:cNvPr id="4" name="Slide Number Placeholder 3"/>
          <p:cNvSpPr>
            <a:spLocks noGrp="1"/>
          </p:cNvSpPr>
          <p:nvPr>
            <p:ph type="sldNum" sz="quarter" idx="5"/>
          </p:nvPr>
        </p:nvSpPr>
        <p:spPr/>
        <p:txBody>
          <a:bodyPr/>
          <a:lstStyle/>
          <a:p>
            <a:fld id="{E2240350-1043-4701-9089-1256BB63F8F2}" type="slidenum">
              <a:rPr lang="en-US" smtClean="0"/>
              <a:t>15</a:t>
            </a:fld>
            <a:endParaRPr lang="en-US" dirty="0"/>
          </a:p>
        </p:txBody>
      </p:sp>
    </p:spTree>
    <p:extLst>
      <p:ext uri="{BB962C8B-B14F-4D97-AF65-F5344CB8AC3E}">
        <p14:creationId xmlns:p14="http://schemas.microsoft.com/office/powerpoint/2010/main" val="2528340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compaction is enabled when Kafka starts (using the awkwardly named configuration), each broker will start a compaction </a:t>
            </a:r>
            <a:r>
              <a:rPr lang="en-US" b="1" dirty="0"/>
              <a:t>manager thread </a:t>
            </a:r>
            <a:r>
              <a:rPr lang="en-US" b="0" dirty="0"/>
              <a:t>and a </a:t>
            </a:r>
            <a:r>
              <a:rPr lang="en-US" b="1" dirty="0"/>
              <a:t>number of compaction threads.</a:t>
            </a:r>
          </a:p>
          <a:p>
            <a:r>
              <a:rPr lang="en-US" b="0" dirty="0"/>
              <a:t>The compaction tasks. Each of these threads </a:t>
            </a:r>
            <a:r>
              <a:rPr lang="en-US" b="1" dirty="0"/>
              <a:t>chooses the partition with the highest</a:t>
            </a:r>
          </a:p>
          <a:p>
            <a:r>
              <a:rPr lang="en-US" b="1" dirty="0"/>
              <a:t>ratio of dirty messages </a:t>
            </a:r>
            <a:r>
              <a:rPr lang="en-US" b="0" dirty="0"/>
              <a:t>to total partition size and cleans this partition.</a:t>
            </a:r>
          </a:p>
        </p:txBody>
      </p:sp>
      <p:sp>
        <p:nvSpPr>
          <p:cNvPr id="4" name="Slide Number Placeholder 3"/>
          <p:cNvSpPr>
            <a:spLocks noGrp="1"/>
          </p:cNvSpPr>
          <p:nvPr>
            <p:ph type="sldNum" sz="quarter" idx="5"/>
          </p:nvPr>
        </p:nvSpPr>
        <p:spPr/>
        <p:txBody>
          <a:bodyPr/>
          <a:lstStyle/>
          <a:p>
            <a:fld id="{E2240350-1043-4701-9089-1256BB63F8F2}" type="slidenum">
              <a:rPr lang="en-US" smtClean="0"/>
              <a:t>16</a:t>
            </a:fld>
            <a:endParaRPr lang="en-US" dirty="0"/>
          </a:p>
        </p:txBody>
      </p:sp>
    </p:spTree>
    <p:extLst>
      <p:ext uri="{BB962C8B-B14F-4D97-AF65-F5344CB8AC3E}">
        <p14:creationId xmlns:p14="http://schemas.microsoft.com/office/powerpoint/2010/main" val="36014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Topic config </a:t>
            </a:r>
            <a:r>
              <a:rPr lang="en-US" dirty="0"/>
              <a:t>min.compaction.lag.ms</a:t>
            </a:r>
            <a:r>
              <a:rPr lang="en-US" sz="1200" b="0" i="0" kern="1200" dirty="0">
                <a:solidFill>
                  <a:schemeClr val="tx1"/>
                </a:solidFill>
                <a:effectLst/>
                <a:latin typeface="+mn-lt"/>
                <a:ea typeface="+mn-ea"/>
                <a:cs typeface="+mn-cs"/>
              </a:rPr>
              <a:t> gets used to guarantee </a:t>
            </a:r>
            <a:r>
              <a:rPr lang="en-US" sz="1200" b="1" i="0" kern="1200" dirty="0">
                <a:solidFill>
                  <a:schemeClr val="tx1"/>
                </a:solidFill>
                <a:effectLst/>
                <a:latin typeface="+mn-lt"/>
                <a:ea typeface="+mn-ea"/>
                <a:cs typeface="+mn-cs"/>
              </a:rPr>
              <a:t>a minimum period that must pass before a message can be compacted</a:t>
            </a:r>
            <a:r>
              <a:rPr lang="en-US" sz="1200" b="0" i="0" kern="1200" dirty="0">
                <a:solidFill>
                  <a:schemeClr val="tx1"/>
                </a:solidFill>
                <a:effectLst/>
                <a:latin typeface="+mn-lt"/>
                <a:ea typeface="+mn-ea"/>
                <a:cs typeface="+mn-cs"/>
              </a:rPr>
              <a:t>. </a:t>
            </a:r>
            <a:endParaRPr lang="en-US" b="0" dirty="0"/>
          </a:p>
          <a:p>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log</a:t>
            </a:r>
            <a:r>
              <a:rPr lang="en-US" sz="1200" b="0" i="0" kern="1200" dirty="0">
                <a:solidFill>
                  <a:schemeClr val="tx1"/>
                </a:solidFill>
                <a:effectLst/>
                <a:latin typeface="+mn-lt"/>
                <a:ea typeface="+mn-ea"/>
                <a:cs typeface="+mn-cs"/>
              </a:rPr>
              <a:t> is broken up into </a:t>
            </a:r>
            <a:r>
              <a:rPr lang="en-US" sz="1200" b="1" i="0" kern="1200" dirty="0">
                <a:solidFill>
                  <a:schemeClr val="tx1"/>
                </a:solidFill>
                <a:effectLst/>
                <a:latin typeface="+mn-lt"/>
                <a:ea typeface="+mn-ea"/>
                <a:cs typeface="+mn-cs"/>
              </a:rPr>
              <a:t>partitions</a:t>
            </a:r>
            <a:r>
              <a:rPr lang="en-US" sz="1200" b="0" i="0" kern="1200" dirty="0">
                <a:solidFill>
                  <a:schemeClr val="tx1"/>
                </a:solidFill>
                <a:effectLst/>
                <a:latin typeface="+mn-lt"/>
                <a:ea typeface="+mn-ea"/>
                <a:cs typeface="+mn-cs"/>
              </a:rPr>
              <a:t> and partitions are divided into </a:t>
            </a:r>
            <a:r>
              <a:rPr lang="en-US" sz="1200" b="1" i="0" kern="1200" dirty="0">
                <a:solidFill>
                  <a:schemeClr val="tx1"/>
                </a:solidFill>
                <a:effectLst/>
                <a:latin typeface="+mn-lt"/>
                <a:ea typeface="+mn-ea"/>
                <a:cs typeface="+mn-cs"/>
              </a:rPr>
              <a:t>segments</a:t>
            </a:r>
            <a:r>
              <a:rPr lang="en-US" sz="1200" b="0" i="0" kern="1200" dirty="0">
                <a:solidFill>
                  <a:schemeClr val="tx1"/>
                </a:solidFill>
                <a:effectLst/>
                <a:latin typeface="+mn-lt"/>
                <a:ea typeface="+mn-ea"/>
                <a:cs typeface="+mn-cs"/>
              </a:rPr>
              <a:t> which contain </a:t>
            </a:r>
            <a:r>
              <a:rPr lang="en-US" sz="1200" b="1" i="0" kern="1200" dirty="0">
                <a:solidFill>
                  <a:schemeClr val="tx1"/>
                </a:solidFill>
                <a:effectLst/>
                <a:latin typeface="+mn-lt"/>
                <a:ea typeface="+mn-ea"/>
                <a:cs typeface="+mn-cs"/>
              </a:rPr>
              <a:t>records</a:t>
            </a:r>
            <a:r>
              <a:rPr lang="en-US" sz="1200" b="0" i="0" kern="1200" dirty="0">
                <a:solidFill>
                  <a:schemeClr val="tx1"/>
                </a:solidFill>
                <a:effectLst/>
                <a:latin typeface="+mn-lt"/>
                <a:ea typeface="+mn-ea"/>
                <a:cs typeface="+mn-cs"/>
              </a:rPr>
              <a:t> which have keys and values.</a:t>
            </a:r>
            <a:endParaRPr lang="en-US" b="0" dirty="0"/>
          </a:p>
        </p:txBody>
      </p:sp>
      <p:sp>
        <p:nvSpPr>
          <p:cNvPr id="4" name="Slide Number Placeholder 3"/>
          <p:cNvSpPr>
            <a:spLocks noGrp="1"/>
          </p:cNvSpPr>
          <p:nvPr>
            <p:ph type="sldNum" sz="quarter" idx="5"/>
          </p:nvPr>
        </p:nvSpPr>
        <p:spPr/>
        <p:txBody>
          <a:bodyPr/>
          <a:lstStyle/>
          <a:p>
            <a:fld id="{E2240350-1043-4701-9089-1256BB63F8F2}" type="slidenum">
              <a:rPr lang="en-US" smtClean="0"/>
              <a:t>17</a:t>
            </a:fld>
            <a:endParaRPr lang="en-US" dirty="0"/>
          </a:p>
        </p:txBody>
      </p:sp>
    </p:spTree>
    <p:extLst>
      <p:ext uri="{BB962C8B-B14F-4D97-AF65-F5344CB8AC3E}">
        <p14:creationId xmlns:p14="http://schemas.microsoft.com/office/powerpoint/2010/main" val="3675026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When working with multiple datacenters in particular, it is often required that messages</a:t>
            </a:r>
          </a:p>
          <a:p>
            <a:r>
              <a:rPr lang="en-US" sz="1200" b="0" i="0" u="none" strike="noStrike" kern="1200" baseline="0" dirty="0">
                <a:solidFill>
                  <a:schemeClr val="tx1"/>
                </a:solidFill>
                <a:latin typeface="+mn-lt"/>
                <a:ea typeface="+mn-ea"/>
                <a:cs typeface="+mn-cs"/>
              </a:rPr>
              <a:t>be copied between them. In this way, online applications can have access to user</a:t>
            </a:r>
          </a:p>
          <a:p>
            <a:r>
              <a:rPr lang="en-US" sz="1200" b="0" i="0" u="none" strike="noStrike" kern="1200" baseline="0" dirty="0">
                <a:solidFill>
                  <a:schemeClr val="tx1"/>
                </a:solidFill>
                <a:latin typeface="+mn-lt"/>
                <a:ea typeface="+mn-ea"/>
                <a:cs typeface="+mn-cs"/>
              </a:rPr>
              <a:t>activity at both sites.</a:t>
            </a:r>
            <a:endParaRPr lang="en-US" b="0" dirty="0"/>
          </a:p>
        </p:txBody>
      </p:sp>
      <p:sp>
        <p:nvSpPr>
          <p:cNvPr id="4" name="Slide Number Placeholder 3"/>
          <p:cNvSpPr>
            <a:spLocks noGrp="1"/>
          </p:cNvSpPr>
          <p:nvPr>
            <p:ph type="sldNum" sz="quarter" idx="5"/>
          </p:nvPr>
        </p:nvSpPr>
        <p:spPr/>
        <p:txBody>
          <a:bodyPr/>
          <a:lstStyle/>
          <a:p>
            <a:fld id="{E2240350-1043-4701-9089-1256BB63F8F2}" type="slidenum">
              <a:rPr lang="en-US" smtClean="0"/>
              <a:t>18</a:t>
            </a:fld>
            <a:endParaRPr lang="en-US" dirty="0"/>
          </a:p>
        </p:txBody>
      </p:sp>
    </p:spTree>
    <p:extLst>
      <p:ext uri="{BB962C8B-B14F-4D97-AF65-F5344CB8AC3E}">
        <p14:creationId xmlns:p14="http://schemas.microsoft.com/office/powerpoint/2010/main" val="2799422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E2240350-1043-4701-9089-1256BB63F8F2}" type="slidenum">
              <a:rPr lang="en-US" smtClean="0"/>
              <a:t>19</a:t>
            </a:fld>
            <a:endParaRPr lang="en-US" dirty="0"/>
          </a:p>
        </p:txBody>
      </p:sp>
    </p:spTree>
    <p:extLst>
      <p:ext uri="{BB962C8B-B14F-4D97-AF65-F5344CB8AC3E}">
        <p14:creationId xmlns:p14="http://schemas.microsoft.com/office/powerpoint/2010/main" val="3687458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E2240350-1043-4701-9089-1256BB63F8F2}" type="slidenum">
              <a:rPr lang="en-US" smtClean="0"/>
              <a:t>20</a:t>
            </a:fld>
            <a:endParaRPr lang="en-US" dirty="0"/>
          </a:p>
        </p:txBody>
      </p:sp>
    </p:spTree>
    <p:extLst>
      <p:ext uri="{BB962C8B-B14F-4D97-AF65-F5344CB8AC3E}">
        <p14:creationId xmlns:p14="http://schemas.microsoft.com/office/powerpoint/2010/main" val="988344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E2240350-1043-4701-9089-1256BB63F8F2}" type="slidenum">
              <a:rPr lang="en-US" smtClean="0"/>
              <a:t>21</a:t>
            </a:fld>
            <a:endParaRPr lang="en-US" dirty="0"/>
          </a:p>
        </p:txBody>
      </p:sp>
    </p:spTree>
    <p:extLst>
      <p:ext uri="{BB962C8B-B14F-4D97-AF65-F5344CB8AC3E}">
        <p14:creationId xmlns:p14="http://schemas.microsoft.com/office/powerpoint/2010/main" val="2311546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0350-1043-4701-9089-1256BB63F8F2}" type="slidenum">
              <a:rPr lang="en-US" smtClean="0"/>
              <a:t>22</a:t>
            </a:fld>
            <a:endParaRPr lang="en-US" dirty="0"/>
          </a:p>
        </p:txBody>
      </p:sp>
    </p:spTree>
    <p:extLst>
      <p:ext uri="{BB962C8B-B14F-4D97-AF65-F5344CB8AC3E}">
        <p14:creationId xmlns:p14="http://schemas.microsoft.com/office/powerpoint/2010/main" val="4210674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original use case </a:t>
            </a:r>
            <a:r>
              <a:rPr lang="en-US" dirty="0"/>
              <a:t>for Kafka, as it was designed </a:t>
            </a:r>
            <a:r>
              <a:rPr lang="en-US" b="1" dirty="0"/>
              <a:t>at LinkedIn</a:t>
            </a:r>
            <a:r>
              <a:rPr lang="en-US" dirty="0"/>
              <a:t>, is that of user </a:t>
            </a:r>
            <a:r>
              <a:rPr lang="en-US" b="1" dirty="0"/>
              <a:t>activity tracking</a:t>
            </a:r>
            <a:r>
              <a:rPr lang="en-US" dirty="0"/>
              <a:t>.</a:t>
            </a:r>
          </a:p>
          <a:p>
            <a:r>
              <a:rPr lang="en-US" sz="1200" b="0" i="0" u="none" strike="noStrike" kern="1200" baseline="0" dirty="0">
                <a:solidFill>
                  <a:schemeClr val="tx1"/>
                </a:solidFill>
                <a:latin typeface="+mn-lt"/>
                <a:ea typeface="+mn-ea"/>
                <a:cs typeface="+mn-cs"/>
              </a:rPr>
              <a:t>*Kafka is also used for </a:t>
            </a:r>
            <a:r>
              <a:rPr lang="en-US" sz="1200" b="1" i="0" u="none" strike="noStrike" kern="1200" baseline="0" dirty="0">
                <a:solidFill>
                  <a:schemeClr val="tx1"/>
                </a:solidFill>
                <a:latin typeface="+mn-lt"/>
                <a:ea typeface="+mn-ea"/>
                <a:cs typeface="+mn-cs"/>
              </a:rPr>
              <a:t>messaging</a:t>
            </a:r>
            <a:r>
              <a:rPr lang="en-US" sz="1200" b="0" i="0" u="none" strike="noStrike" kern="1200" baseline="0" dirty="0">
                <a:solidFill>
                  <a:schemeClr val="tx1"/>
                </a:solidFill>
                <a:latin typeface="+mn-lt"/>
                <a:ea typeface="+mn-ea"/>
                <a:cs typeface="+mn-cs"/>
              </a:rPr>
              <a:t>, where applications need to </a:t>
            </a:r>
            <a:r>
              <a:rPr lang="en-US" sz="1200" b="1" i="0" u="none" strike="noStrike" kern="1200" baseline="0" dirty="0">
                <a:solidFill>
                  <a:schemeClr val="tx1"/>
                </a:solidFill>
                <a:latin typeface="+mn-lt"/>
                <a:ea typeface="+mn-ea"/>
                <a:cs typeface="+mn-cs"/>
              </a:rPr>
              <a:t>send</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notifications</a:t>
            </a:r>
            <a:r>
              <a:rPr lang="en-US" sz="1200" b="0" i="0" u="none" strike="noStrike" kern="1200" baseline="0" dirty="0">
                <a:solidFill>
                  <a:schemeClr val="tx1"/>
                </a:solidFill>
                <a:latin typeface="+mn-lt"/>
                <a:ea typeface="+mn-ea"/>
                <a:cs typeface="+mn-cs"/>
              </a:rPr>
              <a:t> (such</a:t>
            </a:r>
          </a:p>
          <a:p>
            <a:r>
              <a:rPr lang="en-US" sz="1200" b="0" i="0" u="none" strike="noStrike" kern="1200" baseline="0" dirty="0">
                <a:solidFill>
                  <a:schemeClr val="tx1"/>
                </a:solidFill>
                <a:latin typeface="+mn-lt"/>
                <a:ea typeface="+mn-ea"/>
                <a:cs typeface="+mn-cs"/>
              </a:rPr>
              <a:t>as emails) to </a:t>
            </a:r>
            <a:r>
              <a:rPr lang="en-US" sz="1200" b="1" i="0" u="none" strike="noStrike" kern="1200" baseline="0" dirty="0">
                <a:solidFill>
                  <a:schemeClr val="tx1"/>
                </a:solidFill>
                <a:latin typeface="+mn-lt"/>
                <a:ea typeface="+mn-ea"/>
                <a:cs typeface="+mn-cs"/>
              </a:rPr>
              <a:t>users</a:t>
            </a:r>
            <a:r>
              <a:rPr lang="en-US" sz="1200" b="0" i="0" u="none" strike="noStrike" kern="1200" baseline="0" dirty="0">
                <a:solidFill>
                  <a:schemeClr val="tx1"/>
                </a:solidFill>
                <a:latin typeface="+mn-lt"/>
                <a:ea typeface="+mn-ea"/>
                <a:cs typeface="+mn-cs"/>
              </a:rPr>
              <a:t>.(Applying a user’s preferences for how they want to receive messages)</a:t>
            </a:r>
          </a:p>
          <a:p>
            <a:r>
              <a:rPr lang="en-US" sz="1200" b="0" i="0" u="none" strike="noStrike" kern="1200" baseline="0" dirty="0">
                <a:solidFill>
                  <a:schemeClr val="tx1"/>
                </a:solidFill>
                <a:latin typeface="+mn-lt"/>
                <a:ea typeface="+mn-ea"/>
                <a:cs typeface="+mn-cs"/>
              </a:rPr>
              <a:t>*Another added benefit of Kafka is that when the destination system needs to</a:t>
            </a:r>
          </a:p>
          <a:p>
            <a:r>
              <a:rPr lang="en-US" sz="1200" b="0" i="0" u="none" strike="noStrike" kern="1200" baseline="0" dirty="0">
                <a:solidFill>
                  <a:schemeClr val="tx1"/>
                </a:solidFill>
                <a:latin typeface="+mn-lt"/>
                <a:ea typeface="+mn-ea"/>
                <a:cs typeface="+mn-cs"/>
              </a:rPr>
              <a:t>change (e.g., it’s time to update the log storage system), there is no need to alter the</a:t>
            </a:r>
          </a:p>
          <a:p>
            <a:r>
              <a:rPr lang="en-US" sz="1200" b="0" i="0" u="none" strike="noStrike" kern="1200" baseline="0" dirty="0">
                <a:solidFill>
                  <a:schemeClr val="tx1"/>
                </a:solidFill>
                <a:latin typeface="+mn-lt"/>
                <a:ea typeface="+mn-ea"/>
                <a:cs typeface="+mn-cs"/>
              </a:rPr>
              <a:t>frontend applications or the means of aggregation.</a:t>
            </a:r>
          </a:p>
          <a:p>
            <a:r>
              <a:rPr lang="en-US" dirty="0"/>
              <a:t>*</a:t>
            </a:r>
            <a:r>
              <a:rPr lang="en-US" sz="1200" b="0" i="0" kern="1200" dirty="0">
                <a:solidFill>
                  <a:schemeClr val="tx1"/>
                </a:solidFill>
                <a:effectLst/>
                <a:latin typeface="+mn-lt"/>
                <a:ea typeface="+mn-ea"/>
                <a:cs typeface="+mn-cs"/>
              </a:rPr>
              <a:t> Starting in 0.10.0.0, a light-weight but powerful stream processing library called </a:t>
            </a:r>
            <a:r>
              <a:rPr lang="en-US" sz="1200" b="0" i="0" kern="1200" dirty="0">
                <a:solidFill>
                  <a:schemeClr val="tx1"/>
                </a:solidFill>
                <a:effectLst/>
                <a:latin typeface="+mn-lt"/>
                <a:ea typeface="+mn-ea"/>
                <a:cs typeface="+mn-cs"/>
                <a:hlinkClick r:id="rId3"/>
              </a:rPr>
              <a:t>Kafka Streams</a:t>
            </a:r>
            <a:r>
              <a:rPr lang="en-US" sz="1200" b="0" i="0" kern="1200" dirty="0">
                <a:solidFill>
                  <a:schemeClr val="tx1"/>
                </a:solidFill>
                <a:effectLst/>
                <a:latin typeface="+mn-lt"/>
                <a:ea typeface="+mn-ea"/>
                <a:cs typeface="+mn-cs"/>
              </a:rPr>
              <a:t> is available in Apache Kafka to perform such data processing as described above. Apart from Kafka Streams, alternative open source stream processing tools include </a:t>
            </a:r>
            <a:r>
              <a:rPr lang="en-US" sz="1200" b="0" i="0" kern="1200" dirty="0">
                <a:solidFill>
                  <a:schemeClr val="tx1"/>
                </a:solidFill>
                <a:effectLst/>
                <a:latin typeface="+mn-lt"/>
                <a:ea typeface="+mn-ea"/>
                <a:cs typeface="+mn-cs"/>
                <a:hlinkClick r:id="rId4"/>
              </a:rPr>
              <a:t>Apache Storm</a:t>
            </a:r>
            <a:r>
              <a:rPr lang="en-US" sz="1200" b="0" i="0" kern="1200" dirty="0">
                <a:solidFill>
                  <a:schemeClr val="tx1"/>
                </a:solidFill>
                <a:effectLst/>
                <a:latin typeface="+mn-lt"/>
                <a:ea typeface="+mn-ea"/>
                <a:cs typeface="+mn-cs"/>
              </a:rPr>
              <a:t> and </a:t>
            </a:r>
            <a:r>
              <a:rPr lang="en-US" sz="1200" b="0" i="0" kern="1200" dirty="0">
                <a:solidFill>
                  <a:schemeClr val="tx1"/>
                </a:solidFill>
                <a:effectLst/>
                <a:latin typeface="+mn-lt"/>
                <a:ea typeface="+mn-ea"/>
                <a:cs typeface="+mn-cs"/>
                <a:hlinkClick r:id="rId5"/>
              </a:rPr>
              <a:t>Apache Samza</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2240350-1043-4701-9089-1256BB63F8F2}" type="slidenum">
              <a:rPr lang="en-US" smtClean="0"/>
              <a:t>23</a:t>
            </a:fld>
            <a:endParaRPr lang="en-US" dirty="0"/>
          </a:p>
        </p:txBody>
      </p:sp>
    </p:spTree>
    <p:extLst>
      <p:ext uri="{BB962C8B-B14F-4D97-AF65-F5344CB8AC3E}">
        <p14:creationId xmlns:p14="http://schemas.microsoft.com/office/powerpoint/2010/main" val="896223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Apache Kafka is a publish/subscribe messaging system designed to solve this problem.</a:t>
            </a:r>
          </a:p>
          <a:p>
            <a:r>
              <a:rPr lang="en-US" dirty="0"/>
              <a:t>It is often described as a “distributed commit log” or more recently as a “distributing</a:t>
            </a:r>
          </a:p>
          <a:p>
            <a:r>
              <a:rPr lang="en-US" dirty="0"/>
              <a:t>streaming platform.”</a:t>
            </a:r>
          </a:p>
        </p:txBody>
      </p:sp>
      <p:sp>
        <p:nvSpPr>
          <p:cNvPr id="4" name="Slide Number Placeholder 3"/>
          <p:cNvSpPr>
            <a:spLocks noGrp="1"/>
          </p:cNvSpPr>
          <p:nvPr>
            <p:ph type="sldNum" sz="quarter" idx="5"/>
          </p:nvPr>
        </p:nvSpPr>
        <p:spPr/>
        <p:txBody>
          <a:bodyPr/>
          <a:lstStyle/>
          <a:p>
            <a:fld id="{E2240350-1043-4701-9089-1256BB63F8F2}" type="slidenum">
              <a:rPr lang="en-US" smtClean="0"/>
              <a:t>3</a:t>
            </a:fld>
            <a:endParaRPr lang="en-US" dirty="0"/>
          </a:p>
        </p:txBody>
      </p:sp>
    </p:spTree>
    <p:extLst>
      <p:ext uri="{BB962C8B-B14F-4D97-AF65-F5344CB8AC3E}">
        <p14:creationId xmlns:p14="http://schemas.microsoft.com/office/powerpoint/2010/main" val="1154488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0350-1043-4701-9089-1256BB63F8F2}" type="slidenum">
              <a:rPr lang="en-US" smtClean="0"/>
              <a:t>24</a:t>
            </a:fld>
            <a:endParaRPr lang="en-US" dirty="0"/>
          </a:p>
        </p:txBody>
      </p:sp>
    </p:spTree>
    <p:extLst>
      <p:ext uri="{BB962C8B-B14F-4D97-AF65-F5344CB8AC3E}">
        <p14:creationId xmlns:p14="http://schemas.microsoft.com/office/powerpoint/2010/main" val="1403848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a:t>
            </a:r>
            <a:r>
              <a:rPr lang="en-US" sz="1200" b="0" i="0" u="none" strike="noStrike" kern="1200" baseline="0" dirty="0">
                <a:solidFill>
                  <a:schemeClr val="tx1"/>
                </a:solidFill>
                <a:latin typeface="+mn-lt"/>
                <a:ea typeface="+mn-ea"/>
                <a:cs typeface="+mn-cs"/>
              </a:rPr>
              <a:t>Depending on </a:t>
            </a:r>
            <a:r>
              <a:rPr lang="en-US" sz="1200" b="1" i="0" u="none" strike="noStrike" kern="1200" baseline="0" dirty="0">
                <a:solidFill>
                  <a:schemeClr val="tx1"/>
                </a:solidFill>
                <a:latin typeface="+mn-lt"/>
                <a:ea typeface="+mn-ea"/>
                <a:cs typeface="+mn-cs"/>
              </a:rPr>
              <a:t>the specific hardware </a:t>
            </a:r>
            <a:r>
              <a:rPr lang="en-US" sz="1200" b="0" i="0" u="none" strike="noStrike" kern="1200" baseline="0" dirty="0">
                <a:solidFill>
                  <a:schemeClr val="tx1"/>
                </a:solidFill>
                <a:latin typeface="+mn-lt"/>
                <a:ea typeface="+mn-ea"/>
                <a:cs typeface="+mn-cs"/>
              </a:rPr>
              <a:t>and its performance characteristics </a:t>
            </a:r>
            <a:r>
              <a:rPr lang="en-US" b="1" dirty="0"/>
              <a:t>single broker </a:t>
            </a:r>
            <a:r>
              <a:rPr lang="en-US" b="0" dirty="0"/>
              <a:t>can easily </a:t>
            </a:r>
            <a:r>
              <a:rPr lang="en-US" b="1" dirty="0"/>
              <a:t>handle thousands of partitions </a:t>
            </a:r>
            <a:r>
              <a:rPr lang="en-US" b="0" dirty="0"/>
              <a:t>and </a:t>
            </a:r>
            <a:r>
              <a:rPr lang="en-US" b="1" dirty="0"/>
              <a:t>millions of messages per second.</a:t>
            </a:r>
          </a:p>
        </p:txBody>
      </p:sp>
      <p:sp>
        <p:nvSpPr>
          <p:cNvPr id="4" name="Slide Number Placeholder 3"/>
          <p:cNvSpPr>
            <a:spLocks noGrp="1"/>
          </p:cNvSpPr>
          <p:nvPr>
            <p:ph type="sldNum" sz="quarter" idx="5"/>
          </p:nvPr>
        </p:nvSpPr>
        <p:spPr/>
        <p:txBody>
          <a:bodyPr/>
          <a:lstStyle/>
          <a:p>
            <a:fld id="{E2240350-1043-4701-9089-1256BB63F8F2}" type="slidenum">
              <a:rPr lang="en-US" smtClean="0"/>
              <a:t>25</a:t>
            </a:fld>
            <a:endParaRPr lang="en-US" dirty="0"/>
          </a:p>
        </p:txBody>
      </p:sp>
    </p:spTree>
    <p:extLst>
      <p:ext uri="{BB962C8B-B14F-4D97-AF65-F5344CB8AC3E}">
        <p14:creationId xmlns:p14="http://schemas.microsoft.com/office/powerpoint/2010/main" val="672818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provides redundancy of messages in the partition, such that another broker can take over leadership if there is</a:t>
            </a:r>
          </a:p>
          <a:p>
            <a:r>
              <a:rPr lang="en-US" sz="1200" b="0" i="0" u="none" strike="noStrike" kern="1200" baseline="0" dirty="0">
                <a:solidFill>
                  <a:schemeClr val="tx1"/>
                </a:solidFill>
                <a:latin typeface="+mn-lt"/>
                <a:ea typeface="+mn-ea"/>
                <a:cs typeface="+mn-cs"/>
              </a:rPr>
              <a:t>a broker failure.</a:t>
            </a:r>
          </a:p>
          <a:p>
            <a:r>
              <a:rPr lang="en-US" sz="1200" b="0" i="0" u="none" strike="noStrike" kern="1200" baseline="0" dirty="0">
                <a:solidFill>
                  <a:schemeClr val="tx1"/>
                </a:solidFill>
                <a:latin typeface="+mn-lt"/>
                <a:ea typeface="+mn-ea"/>
                <a:cs typeface="+mn-cs"/>
              </a:rPr>
              <a:t>However, all consumers and producers operating on that partition must connect to the leader.</a:t>
            </a:r>
          </a:p>
          <a:p>
            <a:r>
              <a:rPr lang="en-US" sz="1200" b="1" i="0" u="none" strike="noStrike" kern="1200" baseline="0" dirty="0">
                <a:solidFill>
                  <a:schemeClr val="tx1"/>
                </a:solidFill>
                <a:latin typeface="+mn-lt"/>
                <a:ea typeface="+mn-ea"/>
                <a:cs typeface="+mn-cs"/>
              </a:rPr>
              <a:t>A key feature of Apache Kafka is that of retention</a:t>
            </a:r>
            <a:r>
              <a:rPr lang="en-US" sz="1200" b="0" i="0" u="none" strike="noStrike" kern="1200" baseline="0" dirty="0">
                <a:solidFill>
                  <a:schemeClr val="tx1"/>
                </a:solidFill>
                <a:latin typeface="+mn-lt"/>
                <a:ea typeface="+mn-ea"/>
                <a:cs typeface="+mn-cs"/>
              </a:rPr>
              <a:t>, which is the durable storage of messages for some period of time</a:t>
            </a:r>
          </a:p>
          <a:p>
            <a:r>
              <a:rPr lang="en-US" sz="1200" b="1" i="0" u="none" strike="noStrike" kern="1200" baseline="0" dirty="0">
                <a:solidFill>
                  <a:schemeClr val="tx1"/>
                </a:solidFill>
                <a:latin typeface="+mn-lt"/>
                <a:ea typeface="+mn-ea"/>
                <a:cs typeface="+mn-cs"/>
              </a:rPr>
              <a:t>Preferred leader</a:t>
            </a:r>
          </a:p>
          <a:p>
            <a:r>
              <a:rPr lang="en-US" sz="1200" b="1" i="0" u="none" strike="noStrike" kern="1200" baseline="0" dirty="0">
                <a:solidFill>
                  <a:schemeClr val="tx1"/>
                </a:solidFill>
                <a:latin typeface="+mn-lt"/>
                <a:ea typeface="+mn-ea"/>
                <a:cs typeface="+mn-cs"/>
              </a:rPr>
              <a:t>Find leader by meta data, ISR for take leader ship, even message maybe lost from producer to consumer! But  don’t repeat same offset to consumer, log compact</a:t>
            </a:r>
          </a:p>
        </p:txBody>
      </p:sp>
      <p:sp>
        <p:nvSpPr>
          <p:cNvPr id="4" name="Slide Number Placeholder 3"/>
          <p:cNvSpPr>
            <a:spLocks noGrp="1"/>
          </p:cNvSpPr>
          <p:nvPr>
            <p:ph type="sldNum" sz="quarter" idx="5"/>
          </p:nvPr>
        </p:nvSpPr>
        <p:spPr/>
        <p:txBody>
          <a:bodyPr/>
          <a:lstStyle/>
          <a:p>
            <a:fld id="{E2240350-1043-4701-9089-1256BB63F8F2}" type="slidenum">
              <a:rPr lang="en-US" smtClean="0"/>
              <a:t>26</a:t>
            </a:fld>
            <a:endParaRPr lang="en-US" dirty="0"/>
          </a:p>
        </p:txBody>
      </p:sp>
    </p:spTree>
    <p:extLst>
      <p:ext uri="{BB962C8B-B14F-4D97-AF65-F5344CB8AC3E}">
        <p14:creationId xmlns:p14="http://schemas.microsoft.com/office/powerpoint/2010/main" val="1999354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brokers create a Zookeeper watch on the controller</a:t>
            </a:r>
          </a:p>
          <a:p>
            <a:r>
              <a:rPr lang="en-US" b="1" dirty="0"/>
              <a:t>The first node to create the new controller in Zoo keeper is the new controller</a:t>
            </a:r>
            <a:r>
              <a:rPr lang="en-US" b="0" dirty="0"/>
              <a:t>, while the other nodes will receive a “node already exists”</a:t>
            </a:r>
          </a:p>
          <a:p>
            <a:r>
              <a:rPr lang="en-US" b="0" dirty="0"/>
              <a:t>exception and re-create the watch on the new controller node.</a:t>
            </a:r>
          </a:p>
          <a:p>
            <a:r>
              <a:rPr lang="en-US" b="0" dirty="0"/>
              <a:t>it receives a new, higher controller epoch number through a Zookeeper conditional increment operation.</a:t>
            </a:r>
          </a:p>
          <a:p>
            <a:r>
              <a:rPr lang="en-US" b="0" dirty="0"/>
              <a:t>When the controller notices that a </a:t>
            </a:r>
            <a:r>
              <a:rPr lang="en-US" b="1" dirty="0"/>
              <a:t>broker left </a:t>
            </a:r>
            <a:r>
              <a:rPr lang="en-US" b="0" dirty="0"/>
              <a:t>the cluster (by watching the relevant</a:t>
            </a:r>
          </a:p>
          <a:p>
            <a:r>
              <a:rPr lang="en-US" b="0" dirty="0"/>
              <a:t>Zookeeper path), it knows that all the </a:t>
            </a:r>
            <a:r>
              <a:rPr lang="en-US" b="1" dirty="0"/>
              <a:t>partitions</a:t>
            </a:r>
            <a:r>
              <a:rPr lang="en-US" b="0" dirty="0"/>
              <a:t> that had a leader on that broker will</a:t>
            </a:r>
          </a:p>
          <a:p>
            <a:r>
              <a:rPr lang="en-US" b="1" dirty="0"/>
              <a:t>need a new leader.</a:t>
            </a:r>
          </a:p>
          <a:p>
            <a:r>
              <a:rPr lang="en-US" b="0" dirty="0"/>
              <a:t>When the controller notices that a </a:t>
            </a:r>
            <a:r>
              <a:rPr lang="en-US" b="1" dirty="0"/>
              <a:t>broker joined </a:t>
            </a:r>
            <a:r>
              <a:rPr lang="en-US" b="0" dirty="0"/>
              <a:t>the cluster, </a:t>
            </a:r>
            <a:r>
              <a:rPr lang="en-US" b="1" dirty="0"/>
              <a:t>it uses the broker ID </a:t>
            </a:r>
            <a:r>
              <a:rPr lang="en-US" b="0" dirty="0"/>
              <a:t>to</a:t>
            </a:r>
          </a:p>
          <a:p>
            <a:r>
              <a:rPr lang="en-US" b="0" dirty="0"/>
              <a:t>check </a:t>
            </a:r>
            <a:r>
              <a:rPr lang="en-US" b="1" dirty="0"/>
              <a:t>if there are replicas that exist on this broker</a:t>
            </a:r>
            <a:r>
              <a:rPr lang="en-US" b="0" dirty="0"/>
              <a:t>. If there are, the controller notifies</a:t>
            </a:r>
          </a:p>
          <a:p>
            <a:r>
              <a:rPr lang="en-US" b="0" dirty="0"/>
              <a:t>both new and existing brokers of the change, and the replicas on the new broker start</a:t>
            </a:r>
          </a:p>
          <a:p>
            <a:r>
              <a:rPr lang="en-US" b="0" dirty="0"/>
              <a:t>replicating messages from the existing leaders</a:t>
            </a:r>
          </a:p>
        </p:txBody>
      </p:sp>
      <p:sp>
        <p:nvSpPr>
          <p:cNvPr id="4" name="Slide Number Placeholder 3"/>
          <p:cNvSpPr>
            <a:spLocks noGrp="1"/>
          </p:cNvSpPr>
          <p:nvPr>
            <p:ph type="sldNum" sz="quarter" idx="5"/>
          </p:nvPr>
        </p:nvSpPr>
        <p:spPr/>
        <p:txBody>
          <a:bodyPr/>
          <a:lstStyle/>
          <a:p>
            <a:fld id="{E2240350-1043-4701-9089-1256BB63F8F2}" type="slidenum">
              <a:rPr lang="en-US" smtClean="0"/>
              <a:t>29</a:t>
            </a:fld>
            <a:endParaRPr lang="en-US" dirty="0"/>
          </a:p>
        </p:txBody>
      </p:sp>
    </p:spTree>
    <p:extLst>
      <p:ext uri="{BB962C8B-B14F-4D97-AF65-F5344CB8AC3E}">
        <p14:creationId xmlns:p14="http://schemas.microsoft.com/office/powerpoint/2010/main" val="3159758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brokers create a Zookeeper watch on the controller</a:t>
            </a:r>
          </a:p>
          <a:p>
            <a:r>
              <a:rPr lang="en-US" b="1" dirty="0"/>
              <a:t>The first node to create the new controller in Zoo keeper is the new controller</a:t>
            </a:r>
            <a:r>
              <a:rPr lang="en-US" b="0" dirty="0"/>
              <a:t>, while the other nodes will receive a “node already exists”</a:t>
            </a:r>
          </a:p>
          <a:p>
            <a:r>
              <a:rPr lang="en-US" b="0" dirty="0"/>
              <a:t>exception and re-create the watch on the new controller node.</a:t>
            </a:r>
          </a:p>
          <a:p>
            <a:r>
              <a:rPr lang="en-US" b="0" dirty="0"/>
              <a:t>it receives a new, higher controller epoch number through a Zookeeper conditional increment operation.</a:t>
            </a:r>
          </a:p>
          <a:p>
            <a:r>
              <a:rPr lang="en-US" b="0" dirty="0"/>
              <a:t>When the controller notices that a </a:t>
            </a:r>
            <a:r>
              <a:rPr lang="en-US" b="1" dirty="0"/>
              <a:t>broker left </a:t>
            </a:r>
            <a:r>
              <a:rPr lang="en-US" b="0" dirty="0"/>
              <a:t>the cluster (by watching the relevant</a:t>
            </a:r>
          </a:p>
          <a:p>
            <a:r>
              <a:rPr lang="en-US" b="0" dirty="0"/>
              <a:t>Zookeeper path), it knows that all the </a:t>
            </a:r>
            <a:r>
              <a:rPr lang="en-US" b="1" dirty="0"/>
              <a:t>partitions</a:t>
            </a:r>
            <a:r>
              <a:rPr lang="en-US" b="0" dirty="0"/>
              <a:t> that had a leader on that broker will</a:t>
            </a:r>
          </a:p>
          <a:p>
            <a:r>
              <a:rPr lang="en-US" b="1" dirty="0"/>
              <a:t>need a new leader.</a:t>
            </a:r>
          </a:p>
          <a:p>
            <a:r>
              <a:rPr lang="en-US" b="0" dirty="0"/>
              <a:t>When the controller notices that a </a:t>
            </a:r>
            <a:r>
              <a:rPr lang="en-US" b="1" dirty="0"/>
              <a:t>broker joined </a:t>
            </a:r>
            <a:r>
              <a:rPr lang="en-US" b="0" dirty="0"/>
              <a:t>the cluster, </a:t>
            </a:r>
            <a:r>
              <a:rPr lang="en-US" b="1" dirty="0"/>
              <a:t>it uses the broker ID </a:t>
            </a:r>
            <a:r>
              <a:rPr lang="en-US" b="0" dirty="0"/>
              <a:t>to</a:t>
            </a:r>
          </a:p>
          <a:p>
            <a:r>
              <a:rPr lang="en-US" b="0" dirty="0"/>
              <a:t>check </a:t>
            </a:r>
            <a:r>
              <a:rPr lang="en-US" b="1" dirty="0"/>
              <a:t>if there are replicas that exist on this broker</a:t>
            </a:r>
            <a:r>
              <a:rPr lang="en-US" b="0" dirty="0"/>
              <a:t>. If there are, the controller notifies</a:t>
            </a:r>
          </a:p>
          <a:p>
            <a:r>
              <a:rPr lang="en-US" b="0" dirty="0"/>
              <a:t>both new and existing brokers of the change, and the replicas on the new broker start</a:t>
            </a:r>
          </a:p>
          <a:p>
            <a:r>
              <a:rPr lang="en-US" b="0" dirty="0"/>
              <a:t>replicating messages from the existing leaders</a:t>
            </a:r>
          </a:p>
        </p:txBody>
      </p:sp>
      <p:sp>
        <p:nvSpPr>
          <p:cNvPr id="4" name="Slide Number Placeholder 3"/>
          <p:cNvSpPr>
            <a:spLocks noGrp="1"/>
          </p:cNvSpPr>
          <p:nvPr>
            <p:ph type="sldNum" sz="quarter" idx="5"/>
          </p:nvPr>
        </p:nvSpPr>
        <p:spPr/>
        <p:txBody>
          <a:bodyPr/>
          <a:lstStyle/>
          <a:p>
            <a:fld id="{E2240350-1043-4701-9089-1256BB63F8F2}" type="slidenum">
              <a:rPr lang="en-US" smtClean="0"/>
              <a:t>30</a:t>
            </a:fld>
            <a:endParaRPr lang="en-US" dirty="0"/>
          </a:p>
        </p:txBody>
      </p:sp>
    </p:spTree>
    <p:extLst>
      <p:ext uri="{BB962C8B-B14F-4D97-AF65-F5344CB8AC3E}">
        <p14:creationId xmlns:p14="http://schemas.microsoft.com/office/powerpoint/2010/main" val="2760816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0350-1043-4701-9089-1256BB63F8F2}" type="slidenum">
              <a:rPr lang="en-US" smtClean="0"/>
              <a:t>31</a:t>
            </a:fld>
            <a:endParaRPr lang="en-US" dirty="0"/>
          </a:p>
        </p:txBody>
      </p:sp>
    </p:spTree>
    <p:extLst>
      <p:ext uri="{BB962C8B-B14F-4D97-AF65-F5344CB8AC3E}">
        <p14:creationId xmlns:p14="http://schemas.microsoft.com/office/powerpoint/2010/main" val="2227250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Note the key difference between Kafka Streams end-to-end exactly-once guarantee with other stream processing frameworks' claimed guarantees is that Kafka Streams tightly integrates with the underlying Kafka storage system and ensure that commits on the input topic offsets, updates on the state stores, and writes to the output topics w</a:t>
            </a:r>
          </a:p>
          <a:p>
            <a:r>
              <a:rPr lang="en-US" sz="1200" b="0" i="0" kern="1200" dirty="0">
                <a:solidFill>
                  <a:schemeClr val="tx1"/>
                </a:solidFill>
                <a:effectLst/>
                <a:latin typeface="+mn-lt"/>
                <a:ea typeface="+mn-ea"/>
                <a:cs typeface="+mn-cs"/>
              </a:rPr>
              <a:t>ill be completed atomically instead of treating Kafka as an external system that may have side-effects.</a:t>
            </a:r>
          </a:p>
          <a:p>
            <a:r>
              <a:rPr lang="en-US" b="1" dirty="0"/>
              <a:t>Stream processing is a programming paradigm—just like request response</a:t>
            </a:r>
          </a:p>
          <a:p>
            <a:r>
              <a:rPr lang="en-US" b="1" dirty="0"/>
              <a:t>and batch processing. Request response -&gt; stream processing -&gt; batch processing</a:t>
            </a:r>
          </a:p>
          <a:p>
            <a:endParaRPr lang="en-US" dirty="0"/>
          </a:p>
        </p:txBody>
      </p:sp>
      <p:sp>
        <p:nvSpPr>
          <p:cNvPr id="4" name="Slide Number Placeholder 3"/>
          <p:cNvSpPr>
            <a:spLocks noGrp="1"/>
          </p:cNvSpPr>
          <p:nvPr>
            <p:ph type="sldNum" sz="quarter" idx="5"/>
          </p:nvPr>
        </p:nvSpPr>
        <p:spPr/>
        <p:txBody>
          <a:bodyPr/>
          <a:lstStyle/>
          <a:p>
            <a:fld id="{E2240350-1043-4701-9089-1256BB63F8F2}" type="slidenum">
              <a:rPr lang="en-US" smtClean="0"/>
              <a:t>32</a:t>
            </a:fld>
            <a:endParaRPr lang="en-US" dirty="0"/>
          </a:p>
        </p:txBody>
      </p:sp>
    </p:spTree>
    <p:extLst>
      <p:ext uri="{BB962C8B-B14F-4D97-AF65-F5344CB8AC3E}">
        <p14:creationId xmlns:p14="http://schemas.microsoft.com/office/powerpoint/2010/main" val="3026674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Out of order handling</a:t>
            </a:r>
            <a:r>
              <a:rPr lang="en-US" sz="1200" b="0" i="0" kern="1200" dirty="0">
                <a:solidFill>
                  <a:schemeClr val="tx1"/>
                </a:solidFill>
                <a:effectLst/>
                <a:latin typeface="+mn-lt"/>
                <a:ea typeface="+mn-ea"/>
                <a:cs typeface="+mn-cs"/>
              </a:rPr>
              <a:t> If users want to handle such out-of-order data, generally they need to allow their applications to wait for longer time while bookkeeping their states during the wait time, i.e. making trade-off decisions between latency, cost, and correctness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rPr>
              <a:t>Processor topology: </a:t>
            </a:r>
            <a:r>
              <a:rPr lang="en-US" dirty="0">
                <a:effectLst/>
              </a:rPr>
              <a:t>graph of stream processors (nodes) that are connected by streams (edges)</a:t>
            </a:r>
            <a:endParaRPr lang="en-US" sz="28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hlinkClick r:id="rId3"/>
              </a:rPr>
              <a:t>stream processor</a:t>
            </a:r>
            <a:r>
              <a:rPr lang="en-US" sz="1200" b="0" i="0" kern="1200" dirty="0">
                <a:solidFill>
                  <a:schemeClr val="tx1"/>
                </a:solidFill>
                <a:effectLst/>
                <a:latin typeface="+mn-lt"/>
                <a:ea typeface="+mn-ea"/>
                <a:cs typeface="+mn-cs"/>
              </a:rPr>
              <a:t> is a node in the processor topology; it represents a processing step to transform data in streams by receiving one input record at a time from its upstream processors in the topology, applying its operation to it, and may subsequently produce one or more output records to its downstream processors.</a:t>
            </a:r>
          </a:p>
          <a:p>
            <a:endParaRPr lang="en-US" dirty="0"/>
          </a:p>
          <a:p>
            <a:r>
              <a:rPr lang="en-US" sz="1200" b="1" i="0" kern="1200" dirty="0">
                <a:solidFill>
                  <a:schemeClr val="tx1"/>
                </a:solidFill>
                <a:effectLst/>
                <a:latin typeface="+mn-lt"/>
                <a:ea typeface="+mn-ea"/>
                <a:cs typeface="+mn-cs"/>
              </a:rPr>
              <a:t> two ways to define the stream processing topology</a:t>
            </a:r>
          </a:p>
          <a:p>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hlinkClick r:id="rId4"/>
              </a:rPr>
              <a:t>Kafka Streams DSL</a:t>
            </a:r>
            <a:r>
              <a:rPr lang="en-US" sz="1200" b="1" i="0" kern="1200" dirty="0">
                <a:solidFill>
                  <a:schemeClr val="tx1"/>
                </a:solidFill>
                <a:effectLst/>
                <a:latin typeface="+mn-lt"/>
                <a:ea typeface="+mn-ea"/>
                <a:cs typeface="+mn-cs"/>
              </a:rPr>
              <a:t> provides </a:t>
            </a:r>
            <a:r>
              <a:rPr lang="en-US" sz="1200" b="0" i="0" kern="1200" dirty="0">
                <a:solidFill>
                  <a:schemeClr val="tx1"/>
                </a:solidFill>
                <a:effectLst/>
                <a:latin typeface="+mn-lt"/>
                <a:ea typeface="+mn-ea"/>
                <a:cs typeface="+mn-cs"/>
              </a:rPr>
              <a:t>the most common data transformation operations such as </a:t>
            </a:r>
            <a:r>
              <a:rPr lang="en-US" dirty="0"/>
              <a:t>map</a:t>
            </a:r>
            <a:r>
              <a:rPr lang="en-US" sz="1200" b="0" i="0" kern="1200" dirty="0">
                <a:solidFill>
                  <a:schemeClr val="tx1"/>
                </a:solidFill>
                <a:effectLst/>
                <a:latin typeface="+mn-lt"/>
                <a:ea typeface="+mn-ea"/>
                <a:cs typeface="+mn-cs"/>
              </a:rPr>
              <a:t>, </a:t>
            </a:r>
            <a:r>
              <a:rPr lang="en-US" dirty="0"/>
              <a:t>filter</a:t>
            </a:r>
            <a:r>
              <a:rPr lang="en-US" sz="1200" b="0" i="0" kern="1200" dirty="0">
                <a:solidFill>
                  <a:schemeClr val="tx1"/>
                </a:solidFill>
                <a:effectLst/>
                <a:latin typeface="+mn-lt"/>
                <a:ea typeface="+mn-ea"/>
                <a:cs typeface="+mn-cs"/>
              </a:rPr>
              <a:t>, </a:t>
            </a:r>
            <a:r>
              <a:rPr lang="en-US" dirty="0"/>
              <a:t>join</a:t>
            </a:r>
            <a:r>
              <a:rPr lang="en-US" sz="1200" b="0" i="0" kern="1200" dirty="0">
                <a:solidFill>
                  <a:schemeClr val="tx1"/>
                </a:solidFill>
                <a:effectLst/>
                <a:latin typeface="+mn-lt"/>
                <a:ea typeface="+mn-ea"/>
                <a:cs typeface="+mn-cs"/>
              </a:rPr>
              <a:t> and </a:t>
            </a:r>
            <a:r>
              <a:rPr lang="en-US" dirty="0"/>
              <a:t>aggregations</a:t>
            </a:r>
            <a:r>
              <a:rPr lang="en-US" sz="1200" b="0" i="0" kern="1200" dirty="0">
                <a:solidFill>
                  <a:schemeClr val="tx1"/>
                </a:solidFill>
                <a:effectLst/>
                <a:latin typeface="+mn-lt"/>
                <a:ea typeface="+mn-ea"/>
                <a:cs typeface="+mn-cs"/>
              </a:rPr>
              <a:t> out of the box;</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lower-level </a:t>
            </a:r>
            <a:r>
              <a:rPr lang="en-US" sz="1200" b="1" i="0" kern="1200" dirty="0">
                <a:solidFill>
                  <a:schemeClr val="tx1"/>
                </a:solidFill>
                <a:effectLst/>
                <a:latin typeface="+mn-lt"/>
                <a:ea typeface="+mn-ea"/>
                <a:cs typeface="+mn-cs"/>
                <a:hlinkClick r:id="rId5"/>
              </a:rPr>
              <a:t>Processor API</a:t>
            </a:r>
            <a:r>
              <a:rPr lang="en-US" sz="1200" b="1" i="0" kern="1200" dirty="0">
                <a:solidFill>
                  <a:schemeClr val="tx1"/>
                </a:solidFill>
                <a:effectLst/>
                <a:latin typeface="+mn-lt"/>
                <a:ea typeface="+mn-ea"/>
                <a:cs typeface="+mn-cs"/>
              </a:rPr>
              <a:t> allows </a:t>
            </a:r>
            <a:r>
              <a:rPr lang="en-US" sz="1200" b="0" i="0" kern="1200" dirty="0">
                <a:solidFill>
                  <a:schemeClr val="tx1"/>
                </a:solidFill>
                <a:effectLst/>
                <a:latin typeface="+mn-lt"/>
                <a:ea typeface="+mn-ea"/>
                <a:cs typeface="+mn-cs"/>
              </a:rPr>
              <a:t>developers define</a:t>
            </a:r>
          </a:p>
          <a:p>
            <a:r>
              <a:rPr lang="en-US" b="1" dirty="0"/>
              <a:t>Kstream and Ktable</a:t>
            </a:r>
          </a:p>
        </p:txBody>
      </p:sp>
      <p:sp>
        <p:nvSpPr>
          <p:cNvPr id="4" name="Slide Number Placeholder 3"/>
          <p:cNvSpPr>
            <a:spLocks noGrp="1"/>
          </p:cNvSpPr>
          <p:nvPr>
            <p:ph type="sldNum" sz="quarter" idx="5"/>
          </p:nvPr>
        </p:nvSpPr>
        <p:spPr/>
        <p:txBody>
          <a:bodyPr/>
          <a:lstStyle/>
          <a:p>
            <a:fld id="{E2240350-1043-4701-9089-1256BB63F8F2}" type="slidenum">
              <a:rPr lang="en-US" smtClean="0"/>
              <a:t>33</a:t>
            </a:fld>
            <a:endParaRPr lang="en-US" dirty="0"/>
          </a:p>
        </p:txBody>
      </p:sp>
    </p:spTree>
    <p:extLst>
      <p:ext uri="{BB962C8B-B14F-4D97-AF65-F5344CB8AC3E}">
        <p14:creationId xmlns:p14="http://schemas.microsoft.com/office/powerpoint/2010/main" val="2120356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 application's processor topology is scaled by breaking it into multiple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Kafka Streams creates a fixed number of tasks based on the input stream partitions for the application, with each task assigned a list of partitions from the input streams (i.e., Kafka topics)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assignment of partitions to tasks never changes so that </a:t>
            </a:r>
            <a:r>
              <a:rPr lang="en-US" sz="1200" b="1" i="0" kern="1200" dirty="0">
                <a:solidFill>
                  <a:schemeClr val="tx1"/>
                </a:solidFill>
                <a:effectLst/>
                <a:latin typeface="+mn-lt"/>
                <a:ea typeface="+mn-ea"/>
                <a:cs typeface="+mn-cs"/>
              </a:rPr>
              <a:t>each task is a fixed unit of parallelism of the application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hlinkClick r:id="rId3"/>
              </a:rPr>
              <a:t>Threading Model</a:t>
            </a: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hlinkClick r:id="rId4"/>
              </a:rPr>
              <a:t>Local State Stores</a:t>
            </a: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Every stream task in a Kafka Streams application may embed one or more local state stores that can be accessed via APIs to store and query data required for processing.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fault-tolerance and automatic recovery for such local state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Kafka Streams builds on fault-tolerance capabilities integrated natively within Kafka.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changelog topics are partitioned as well so that each local state store instance,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5"/>
              </a:rPr>
              <a:t>Log compaction</a:t>
            </a:r>
            <a:r>
              <a:rPr lang="en-US" sz="1200" b="0" i="0" kern="1200" dirty="0">
                <a:solidFill>
                  <a:schemeClr val="tx1"/>
                </a:solidFill>
                <a:effectLst/>
                <a:latin typeface="+mn-lt"/>
                <a:ea typeface="+mn-ea"/>
                <a:cs typeface="+mn-cs"/>
              </a:rPr>
              <a:t> is enabled on the changelog topics so that old data can be purged safely to prevent the topics from growing indefinitely. </a:t>
            </a:r>
            <a:endParaRPr lang="en-US" b="1" dirty="0"/>
          </a:p>
        </p:txBody>
      </p:sp>
      <p:sp>
        <p:nvSpPr>
          <p:cNvPr id="4" name="Slide Number Placeholder 3"/>
          <p:cNvSpPr>
            <a:spLocks noGrp="1"/>
          </p:cNvSpPr>
          <p:nvPr>
            <p:ph type="sldNum" sz="quarter" idx="5"/>
          </p:nvPr>
        </p:nvSpPr>
        <p:spPr/>
        <p:txBody>
          <a:bodyPr/>
          <a:lstStyle/>
          <a:p>
            <a:fld id="{E2240350-1043-4701-9089-1256BB63F8F2}" type="slidenum">
              <a:rPr lang="en-US" smtClean="0"/>
              <a:t>35</a:t>
            </a:fld>
            <a:endParaRPr lang="en-US" dirty="0"/>
          </a:p>
        </p:txBody>
      </p:sp>
    </p:spTree>
    <p:extLst>
      <p:ext uri="{BB962C8B-B14F-4D97-AF65-F5344CB8AC3E}">
        <p14:creationId xmlns:p14="http://schemas.microsoft.com/office/powerpoint/2010/main" val="1495870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0350-1043-4701-9089-1256BB63F8F2}" type="slidenum">
              <a:rPr lang="en-US" smtClean="0"/>
              <a:t>36</a:t>
            </a:fld>
            <a:endParaRPr lang="en-US" dirty="0"/>
          </a:p>
        </p:txBody>
      </p:sp>
    </p:spTree>
    <p:extLst>
      <p:ext uri="{BB962C8B-B14F-4D97-AF65-F5344CB8AC3E}">
        <p14:creationId xmlns:p14="http://schemas.microsoft.com/office/powerpoint/2010/main" val="2972504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0350-1043-4701-9089-1256BB63F8F2}" type="slidenum">
              <a:rPr lang="en-US" smtClean="0"/>
              <a:t>4</a:t>
            </a:fld>
            <a:endParaRPr lang="en-US" dirty="0"/>
          </a:p>
        </p:txBody>
      </p:sp>
    </p:spTree>
    <p:extLst>
      <p:ext uri="{BB962C8B-B14F-4D97-AF65-F5344CB8AC3E}">
        <p14:creationId xmlns:p14="http://schemas.microsoft.com/office/powerpoint/2010/main" val="4013568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0350-1043-4701-9089-1256BB63F8F2}" type="slidenum">
              <a:rPr lang="en-US" smtClean="0"/>
              <a:t>37</a:t>
            </a:fld>
            <a:endParaRPr lang="en-US" dirty="0"/>
          </a:p>
        </p:txBody>
      </p:sp>
    </p:spTree>
    <p:extLst>
      <p:ext uri="{BB962C8B-B14F-4D97-AF65-F5344CB8AC3E}">
        <p14:creationId xmlns:p14="http://schemas.microsoft.com/office/powerpoint/2010/main" val="1282420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0350-1043-4701-9089-1256BB63F8F2}" type="slidenum">
              <a:rPr lang="en-US" smtClean="0"/>
              <a:t>38</a:t>
            </a:fld>
            <a:endParaRPr lang="en-US" dirty="0"/>
          </a:p>
        </p:txBody>
      </p:sp>
    </p:spTree>
    <p:extLst>
      <p:ext uri="{BB962C8B-B14F-4D97-AF65-F5344CB8AC3E}">
        <p14:creationId xmlns:p14="http://schemas.microsoft.com/office/powerpoint/2010/main" val="1792706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0350-1043-4701-9089-1256BB63F8F2}" type="slidenum">
              <a:rPr lang="en-US" smtClean="0"/>
              <a:t>39</a:t>
            </a:fld>
            <a:endParaRPr lang="en-US" dirty="0"/>
          </a:p>
        </p:txBody>
      </p:sp>
    </p:spTree>
    <p:extLst>
      <p:ext uri="{BB962C8B-B14F-4D97-AF65-F5344CB8AC3E}">
        <p14:creationId xmlns:p14="http://schemas.microsoft.com/office/powerpoint/2010/main" val="2239730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API requires that the first operation of a transactional producer should be to explicitly register its transactional.id with the Kafka cluster. When it does so, the Kafka broker checks for open transactions with the given transactional.id and completes them. It also increments an </a:t>
            </a:r>
            <a:r>
              <a:rPr lang="en-US" sz="1200" b="0" i="1" kern="1200" dirty="0">
                <a:solidFill>
                  <a:schemeClr val="tx1"/>
                </a:solidFill>
                <a:effectLst/>
                <a:latin typeface="+mn-lt"/>
                <a:ea typeface="+mn-ea"/>
                <a:cs typeface="+mn-cs"/>
              </a:rPr>
              <a:t>epoch associated</a:t>
            </a:r>
            <a:r>
              <a:rPr lang="en-US" sz="1200" b="0" i="0" kern="1200" dirty="0">
                <a:solidFill>
                  <a:schemeClr val="tx1"/>
                </a:solidFill>
                <a:effectLst/>
                <a:latin typeface="+mn-lt"/>
                <a:ea typeface="+mn-ea"/>
                <a:cs typeface="+mn-cs"/>
              </a:rPr>
              <a:t> with the transactional.id. The epoch is an internal piece of metadata stored for every transactional.id</a:t>
            </a:r>
            <a:r>
              <a:rPr lang="en-US" sz="1200" b="0" i="1"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Once the epoch is bumped, any producers with same transactional.id and an older epoch are considered zombies and are fenced off, i.e.. future transactional writes from those producers are rejected.</a:t>
            </a:r>
          </a:p>
          <a:p>
            <a:endParaRPr lang="en-US" dirty="0"/>
          </a:p>
        </p:txBody>
      </p:sp>
      <p:sp>
        <p:nvSpPr>
          <p:cNvPr id="4" name="Slide Number Placeholder 3"/>
          <p:cNvSpPr>
            <a:spLocks noGrp="1"/>
          </p:cNvSpPr>
          <p:nvPr>
            <p:ph type="sldNum" sz="quarter" idx="5"/>
          </p:nvPr>
        </p:nvSpPr>
        <p:spPr/>
        <p:txBody>
          <a:bodyPr/>
          <a:lstStyle/>
          <a:p>
            <a:fld id="{E2240350-1043-4701-9089-1256BB63F8F2}" type="slidenum">
              <a:rPr lang="en-US" smtClean="0"/>
              <a:t>42</a:t>
            </a:fld>
            <a:endParaRPr lang="en-US" dirty="0"/>
          </a:p>
        </p:txBody>
      </p:sp>
    </p:spTree>
    <p:extLst>
      <p:ext uri="{BB962C8B-B14F-4D97-AF65-F5344CB8AC3E}">
        <p14:creationId xmlns:p14="http://schemas.microsoft.com/office/powerpoint/2010/main" val="654286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Transaction Coordinator and Transaction Log</a:t>
            </a:r>
          </a:p>
          <a:p>
            <a:r>
              <a:rPr lang="en-US" sz="1200" b="0" i="0" kern="1200" dirty="0">
                <a:solidFill>
                  <a:schemeClr val="tx1"/>
                </a:solidFill>
                <a:effectLst/>
                <a:latin typeface="+mn-lt"/>
                <a:ea typeface="+mn-ea"/>
                <a:cs typeface="+mn-cs"/>
              </a:rPr>
              <a:t>The components introduced with the transactions API in Kafka 0.11.0 are the Transaction Coordinator and the Transaction Log on the right hand side of the diagram above.</a:t>
            </a:r>
          </a:p>
          <a:p>
            <a:r>
              <a:rPr lang="en-US" sz="1200" b="1" i="0" kern="1200" dirty="0">
                <a:solidFill>
                  <a:schemeClr val="tx1"/>
                </a:solidFill>
                <a:effectLst/>
                <a:latin typeface="+mn-lt"/>
                <a:ea typeface="+mn-ea"/>
                <a:cs typeface="+mn-cs"/>
              </a:rPr>
              <a:t>The transaction coordinator is a module running inside every Kafka broker.</a:t>
            </a:r>
          </a:p>
          <a:p>
            <a:r>
              <a:rPr lang="en-US" sz="1200" b="1" i="0" kern="1200" dirty="0">
                <a:solidFill>
                  <a:schemeClr val="tx1"/>
                </a:solidFill>
                <a:effectLst/>
                <a:latin typeface="+mn-lt"/>
                <a:ea typeface="+mn-ea"/>
                <a:cs typeface="+mn-cs"/>
              </a:rPr>
              <a:t>The transaction log is an </a:t>
            </a:r>
          </a:p>
          <a:p>
            <a:r>
              <a:rPr lang="en-US" sz="1200" b="1" i="0" kern="1200" dirty="0">
                <a:solidFill>
                  <a:schemeClr val="tx1"/>
                </a:solidFill>
                <a:effectLst/>
                <a:latin typeface="+mn-lt"/>
                <a:ea typeface="+mn-ea"/>
                <a:cs typeface="+mn-cs"/>
              </a:rPr>
              <a:t>internal Kafka topic. Each coordinator owns some subset of the partitions in the transaction log</a:t>
            </a:r>
          </a:p>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 the producer and transaction coordinator interaction</a:t>
            </a:r>
          </a:p>
          <a:p>
            <a:r>
              <a:rPr lang="en-US" sz="1200" b="0" i="0" kern="1200" dirty="0">
                <a:solidFill>
                  <a:schemeClr val="tx1"/>
                </a:solidFill>
                <a:effectLst/>
                <a:latin typeface="+mn-lt"/>
                <a:ea typeface="+mn-ea"/>
                <a:cs typeface="+mn-cs"/>
              </a:rPr>
              <a:t>When executing transactions, the producer makes requests to the transaction coordinator at the following points:</a:t>
            </a:r>
          </a:p>
          <a:p>
            <a:r>
              <a:rPr lang="en-US" sz="1200" b="0" i="0" kern="1200" dirty="0">
                <a:solidFill>
                  <a:schemeClr val="tx1"/>
                </a:solidFill>
                <a:effectLst/>
                <a:latin typeface="+mn-lt"/>
                <a:ea typeface="+mn-ea"/>
                <a:cs typeface="+mn-cs"/>
              </a:rPr>
              <a:t>The initTransactions API registers a transactional.id with the coordinator. At this point, the coordinator closes any pending transactions with that transactional.id and bumps the epoch to fence out zombies. This happens only once per producer session.</a:t>
            </a:r>
          </a:p>
          <a:p>
            <a:r>
              <a:rPr lang="en-US" sz="1200" b="0" i="0" kern="1200" dirty="0">
                <a:solidFill>
                  <a:schemeClr val="tx1"/>
                </a:solidFill>
                <a:effectLst/>
                <a:latin typeface="+mn-lt"/>
                <a:ea typeface="+mn-ea"/>
                <a:cs typeface="+mn-cs"/>
              </a:rPr>
              <a:t>When the producer is about to send data to a partition for the first time in a transaction, the partition is registered with the coordinator first.</a:t>
            </a:r>
          </a:p>
          <a:p>
            <a:r>
              <a:rPr lang="en-US" sz="1200" b="0" i="0" kern="1200" dirty="0">
                <a:solidFill>
                  <a:schemeClr val="tx1"/>
                </a:solidFill>
                <a:effectLst/>
                <a:latin typeface="+mn-lt"/>
                <a:ea typeface="+mn-ea"/>
                <a:cs typeface="+mn-cs"/>
              </a:rPr>
              <a:t>When the application calls </a:t>
            </a:r>
            <a:r>
              <a:rPr lang="en-US" sz="1200" b="0" i="1" kern="1200" dirty="0">
                <a:solidFill>
                  <a:schemeClr val="tx1"/>
                </a:solidFill>
                <a:effectLst/>
                <a:latin typeface="+mn-lt"/>
                <a:ea typeface="+mn-ea"/>
                <a:cs typeface="+mn-cs"/>
              </a:rPr>
              <a:t>commitTransaction </a:t>
            </a:r>
            <a:r>
              <a:rPr lang="en-US" sz="1200" b="0" i="0" kern="1200" dirty="0">
                <a:solidFill>
                  <a:schemeClr val="tx1"/>
                </a:solidFill>
                <a:effectLst/>
                <a:latin typeface="+mn-lt"/>
                <a:ea typeface="+mn-ea"/>
                <a:cs typeface="+mn-cs"/>
              </a:rPr>
              <a:t>or </a:t>
            </a:r>
            <a:r>
              <a:rPr lang="en-US" sz="1200" b="0" i="1" kern="1200" dirty="0">
                <a:solidFill>
                  <a:schemeClr val="tx1"/>
                </a:solidFill>
                <a:effectLst/>
                <a:latin typeface="+mn-lt"/>
                <a:ea typeface="+mn-ea"/>
                <a:cs typeface="+mn-cs"/>
              </a:rPr>
              <a:t>abortTransaction, </a:t>
            </a:r>
            <a:r>
              <a:rPr lang="en-US" sz="1200" b="0" i="0" kern="1200" dirty="0">
                <a:solidFill>
                  <a:schemeClr val="tx1"/>
                </a:solidFill>
                <a:effectLst/>
                <a:latin typeface="+mn-lt"/>
                <a:ea typeface="+mn-ea"/>
                <a:cs typeface="+mn-cs"/>
              </a:rPr>
              <a:t>a request is sent to the coordinator to begin the two phase commit protocol.</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 the coordinator and transaction log interaction</a:t>
            </a:r>
          </a:p>
          <a:p>
            <a:r>
              <a:rPr lang="en-US" sz="1200" b="0" i="0" kern="1200" dirty="0">
                <a:solidFill>
                  <a:schemeClr val="tx1"/>
                </a:solidFill>
                <a:effectLst/>
                <a:latin typeface="+mn-lt"/>
                <a:ea typeface="+mn-ea"/>
                <a:cs typeface="+mn-cs"/>
              </a:rPr>
              <a:t>As the transaction progresses, the producer sends the requests above to update the state of the transaction on the coordinator. The transaction coordinator keeps the state of each transaction it owns in memory, and also writes that state to the transaction log (which is replicated three ways and hence is durable).</a:t>
            </a:r>
          </a:p>
          <a:p>
            <a:r>
              <a:rPr lang="en-US" sz="1200" b="0" i="0" kern="1200" dirty="0">
                <a:solidFill>
                  <a:schemeClr val="tx1"/>
                </a:solidFill>
                <a:effectLst/>
                <a:latin typeface="+mn-lt"/>
                <a:ea typeface="+mn-ea"/>
                <a:cs typeface="+mn-cs"/>
              </a:rPr>
              <a:t>The transaction coordinator is the only component to read and write from the transaction log. If a given broker fails, a new coordinator is elected as the leader for the transaction log partitions the dead broker owned, and it reads the messages from the incoming partitions to rebuild its in-memory state for the transactions in those partitions.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 the producer writing data to target topic-partitions</a:t>
            </a:r>
          </a:p>
          <a:p>
            <a:r>
              <a:rPr lang="en-US" sz="1200" b="0" i="0" kern="1200" dirty="0">
                <a:solidFill>
                  <a:schemeClr val="tx1"/>
                </a:solidFill>
                <a:effectLst/>
                <a:latin typeface="+mn-lt"/>
                <a:ea typeface="+mn-ea"/>
                <a:cs typeface="+mn-cs"/>
              </a:rPr>
              <a:t>After registering new partitions in a transaction with the coordinator, the producer sends data to the actual partitions as normal. This is exactly the same </a:t>
            </a:r>
            <a:r>
              <a:rPr lang="en-US" sz="1200" b="0" i="1" kern="1200" dirty="0">
                <a:solidFill>
                  <a:schemeClr val="tx1"/>
                </a:solidFill>
                <a:effectLst/>
                <a:latin typeface="+mn-lt"/>
                <a:ea typeface="+mn-ea"/>
                <a:cs typeface="+mn-cs"/>
              </a:rPr>
              <a:t>producer.send</a:t>
            </a:r>
            <a:r>
              <a:rPr lang="en-US" sz="1200" b="0" i="0" kern="1200" dirty="0">
                <a:solidFill>
                  <a:schemeClr val="tx1"/>
                </a:solidFill>
                <a:effectLst/>
                <a:latin typeface="+mn-lt"/>
                <a:ea typeface="+mn-ea"/>
                <a:cs typeface="+mn-cs"/>
              </a:rPr>
              <a:t> flow, but with some extra validation to ensure that the producer isn’t fenced.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 the coordinator to topic-partition interaction</a:t>
            </a:r>
          </a:p>
          <a:p>
            <a:r>
              <a:rPr lang="en-US" sz="1200" b="0" i="0" kern="1200" dirty="0">
                <a:solidFill>
                  <a:schemeClr val="tx1"/>
                </a:solidFill>
                <a:effectLst/>
                <a:latin typeface="+mn-lt"/>
                <a:ea typeface="+mn-ea"/>
                <a:cs typeface="+mn-cs"/>
              </a:rPr>
              <a:t>After the producer initiates a commit (or an abort), the coordinator begins the two phase commit protocol.</a:t>
            </a:r>
          </a:p>
          <a:p>
            <a:r>
              <a:rPr lang="en-US" sz="1200" b="0" i="0" kern="1200" dirty="0">
                <a:solidFill>
                  <a:schemeClr val="tx1"/>
                </a:solidFill>
                <a:effectLst/>
                <a:latin typeface="+mn-lt"/>
                <a:ea typeface="+mn-ea"/>
                <a:cs typeface="+mn-cs"/>
              </a:rPr>
              <a:t>In the first phase, the coordinator updates its internal state to “prepare_commit” and updates this state in the transaction log. Once this is done the transaction is guaranteed to be committed no matter what.</a:t>
            </a:r>
          </a:p>
          <a:p>
            <a:r>
              <a:rPr lang="en-US" sz="1200" b="0" i="0" kern="1200" dirty="0">
                <a:solidFill>
                  <a:schemeClr val="tx1"/>
                </a:solidFill>
                <a:effectLst/>
                <a:latin typeface="+mn-lt"/>
                <a:ea typeface="+mn-ea"/>
                <a:cs typeface="+mn-cs"/>
              </a:rPr>
              <a:t>The coordinator then begins phase 2, where it writes </a:t>
            </a:r>
            <a:r>
              <a:rPr lang="en-US" sz="1200" b="0" i="1" kern="1200" dirty="0">
                <a:solidFill>
                  <a:schemeClr val="tx1"/>
                </a:solidFill>
                <a:effectLst/>
                <a:latin typeface="+mn-lt"/>
                <a:ea typeface="+mn-ea"/>
                <a:cs typeface="+mn-cs"/>
              </a:rPr>
              <a:t>transaction commit markers</a:t>
            </a:r>
            <a:r>
              <a:rPr lang="en-US" sz="1200" b="0" i="0" kern="1200" dirty="0">
                <a:solidFill>
                  <a:schemeClr val="tx1"/>
                </a:solidFill>
                <a:effectLst/>
                <a:latin typeface="+mn-lt"/>
                <a:ea typeface="+mn-ea"/>
                <a:cs typeface="+mn-cs"/>
              </a:rPr>
              <a:t> to the topic-partitions which are part of the transaction.</a:t>
            </a:r>
          </a:p>
          <a:p>
            <a:r>
              <a:rPr lang="en-US" sz="1200" b="0" i="0" kern="1200" dirty="0">
                <a:solidFill>
                  <a:schemeClr val="tx1"/>
                </a:solidFill>
                <a:effectLst/>
                <a:latin typeface="+mn-lt"/>
                <a:ea typeface="+mn-ea"/>
                <a:cs typeface="+mn-cs"/>
              </a:rPr>
              <a:t>These </a:t>
            </a:r>
            <a:r>
              <a:rPr lang="en-US" sz="1200" b="0" i="1" kern="1200" dirty="0">
                <a:solidFill>
                  <a:schemeClr val="tx1"/>
                </a:solidFill>
                <a:effectLst/>
                <a:latin typeface="+mn-lt"/>
                <a:ea typeface="+mn-ea"/>
                <a:cs typeface="+mn-cs"/>
              </a:rPr>
              <a:t>transaction markers</a:t>
            </a:r>
            <a:r>
              <a:rPr lang="en-US" sz="1200" b="0" i="0" kern="1200" dirty="0">
                <a:solidFill>
                  <a:schemeClr val="tx1"/>
                </a:solidFill>
                <a:effectLst/>
                <a:latin typeface="+mn-lt"/>
                <a:ea typeface="+mn-ea"/>
                <a:cs typeface="+mn-cs"/>
              </a:rPr>
              <a:t> are not exposed to applications, but are used by consumers in </a:t>
            </a:r>
            <a:r>
              <a:rPr lang="en-US" sz="1200" b="0" i="1" kern="1200" dirty="0">
                <a:solidFill>
                  <a:schemeClr val="tx1"/>
                </a:solidFill>
                <a:effectLst/>
                <a:latin typeface="+mn-lt"/>
                <a:ea typeface="+mn-ea"/>
                <a:cs typeface="+mn-cs"/>
              </a:rPr>
              <a:t>read_committed</a:t>
            </a:r>
            <a:r>
              <a:rPr lang="en-US" sz="1200" b="0" i="0" kern="1200" dirty="0">
                <a:solidFill>
                  <a:schemeClr val="tx1"/>
                </a:solidFill>
                <a:effectLst/>
                <a:latin typeface="+mn-lt"/>
                <a:ea typeface="+mn-ea"/>
                <a:cs typeface="+mn-cs"/>
              </a:rPr>
              <a:t> mode to filter out messages from aborted transactions and to not return messages which are part of open transactions (i.e., those which are in the log but don’t have a </a:t>
            </a:r>
            <a:r>
              <a:rPr lang="en-US" sz="1200" b="0" i="1" kern="1200" dirty="0">
                <a:solidFill>
                  <a:schemeClr val="tx1"/>
                </a:solidFill>
                <a:effectLst/>
                <a:latin typeface="+mn-lt"/>
                <a:ea typeface="+mn-ea"/>
                <a:cs typeface="+mn-cs"/>
              </a:rPr>
              <a:t>transaction marker </a:t>
            </a:r>
            <a:r>
              <a:rPr lang="en-US" sz="1200" b="0" i="0" kern="1200" dirty="0">
                <a:solidFill>
                  <a:schemeClr val="tx1"/>
                </a:solidFill>
                <a:effectLst/>
                <a:latin typeface="+mn-lt"/>
                <a:ea typeface="+mn-ea"/>
                <a:cs typeface="+mn-cs"/>
              </a:rPr>
              <a:t>associated with them).</a:t>
            </a:r>
          </a:p>
          <a:p>
            <a:r>
              <a:rPr lang="en-US" sz="1200" b="0" i="0" kern="1200" dirty="0">
                <a:solidFill>
                  <a:schemeClr val="tx1"/>
                </a:solidFill>
                <a:effectLst/>
                <a:latin typeface="+mn-lt"/>
                <a:ea typeface="+mn-ea"/>
                <a:cs typeface="+mn-cs"/>
              </a:rPr>
              <a:t>Once the markers are written, the transaction coordinator marks the transaction as “complete” and the producer can start the next transaction.</a:t>
            </a:r>
          </a:p>
          <a:p>
            <a:endParaRPr lang="en-US" b="1" dirty="0"/>
          </a:p>
        </p:txBody>
      </p:sp>
      <p:sp>
        <p:nvSpPr>
          <p:cNvPr id="4" name="Slide Number Placeholder 3"/>
          <p:cNvSpPr>
            <a:spLocks noGrp="1"/>
          </p:cNvSpPr>
          <p:nvPr>
            <p:ph type="sldNum" sz="quarter" idx="5"/>
          </p:nvPr>
        </p:nvSpPr>
        <p:spPr/>
        <p:txBody>
          <a:bodyPr/>
          <a:lstStyle/>
          <a:p>
            <a:fld id="{E2240350-1043-4701-9089-1256BB63F8F2}" type="slidenum">
              <a:rPr lang="en-US" smtClean="0"/>
              <a:t>43</a:t>
            </a:fld>
            <a:endParaRPr lang="en-US" dirty="0"/>
          </a:p>
        </p:txBody>
      </p:sp>
    </p:spTree>
    <p:extLst>
      <p:ext uri="{BB962C8B-B14F-4D97-AF65-F5344CB8AC3E}">
        <p14:creationId xmlns:p14="http://schemas.microsoft.com/office/powerpoint/2010/main" val="2833898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 the producer and transaction coordinator interaction</a:t>
            </a:r>
          </a:p>
          <a:p>
            <a:r>
              <a:rPr lang="en-US" sz="1200" b="0" i="0" kern="1200" dirty="0">
                <a:solidFill>
                  <a:schemeClr val="tx1"/>
                </a:solidFill>
                <a:effectLst/>
                <a:latin typeface="+mn-lt"/>
                <a:ea typeface="+mn-ea"/>
                <a:cs typeface="+mn-cs"/>
              </a:rPr>
              <a:t>When executing transactions, the producer makes requests to the transaction coordinator at the following points:</a:t>
            </a:r>
          </a:p>
          <a:p>
            <a:r>
              <a:rPr lang="en-US" sz="1200" b="0" i="0" kern="1200" dirty="0">
                <a:solidFill>
                  <a:schemeClr val="tx1"/>
                </a:solidFill>
                <a:effectLst/>
                <a:latin typeface="+mn-lt"/>
                <a:ea typeface="+mn-ea"/>
                <a:cs typeface="+mn-cs"/>
              </a:rPr>
              <a:t>The initTransactions API registers a transactional.id with the coordinator. At this point, the coordinator closes any pending transactions with that transactional.id and bumps the epoch to fence out zombies. This happens only once per producer session.</a:t>
            </a:r>
          </a:p>
          <a:p>
            <a:r>
              <a:rPr lang="en-US" sz="1200" b="0" i="0" kern="1200" dirty="0">
                <a:solidFill>
                  <a:schemeClr val="tx1"/>
                </a:solidFill>
                <a:effectLst/>
                <a:latin typeface="+mn-lt"/>
                <a:ea typeface="+mn-ea"/>
                <a:cs typeface="+mn-cs"/>
              </a:rPr>
              <a:t>When the producer is about to send data to a partition for the first time in a transaction, the partition is registered with the coordinator first.</a:t>
            </a:r>
          </a:p>
          <a:p>
            <a:r>
              <a:rPr lang="en-US" sz="1200" b="0" i="0" kern="1200" dirty="0">
                <a:solidFill>
                  <a:schemeClr val="tx1"/>
                </a:solidFill>
                <a:effectLst/>
                <a:latin typeface="+mn-lt"/>
                <a:ea typeface="+mn-ea"/>
                <a:cs typeface="+mn-cs"/>
              </a:rPr>
              <a:t>When the application calls </a:t>
            </a:r>
            <a:r>
              <a:rPr lang="en-US" sz="1200" b="0" i="1" kern="1200" dirty="0">
                <a:solidFill>
                  <a:schemeClr val="tx1"/>
                </a:solidFill>
                <a:effectLst/>
                <a:latin typeface="+mn-lt"/>
                <a:ea typeface="+mn-ea"/>
                <a:cs typeface="+mn-cs"/>
              </a:rPr>
              <a:t>commitTransaction </a:t>
            </a:r>
            <a:r>
              <a:rPr lang="en-US" sz="1200" b="0" i="0" kern="1200" dirty="0">
                <a:solidFill>
                  <a:schemeClr val="tx1"/>
                </a:solidFill>
                <a:effectLst/>
                <a:latin typeface="+mn-lt"/>
                <a:ea typeface="+mn-ea"/>
                <a:cs typeface="+mn-cs"/>
              </a:rPr>
              <a:t>or </a:t>
            </a:r>
            <a:r>
              <a:rPr lang="en-US" sz="1200" b="0" i="1" kern="1200" dirty="0">
                <a:solidFill>
                  <a:schemeClr val="tx1"/>
                </a:solidFill>
                <a:effectLst/>
                <a:latin typeface="+mn-lt"/>
                <a:ea typeface="+mn-ea"/>
                <a:cs typeface="+mn-cs"/>
              </a:rPr>
              <a:t>abortTransaction, </a:t>
            </a:r>
            <a:r>
              <a:rPr lang="en-US" sz="1200" b="0" i="0" kern="1200" dirty="0">
                <a:solidFill>
                  <a:schemeClr val="tx1"/>
                </a:solidFill>
                <a:effectLst/>
                <a:latin typeface="+mn-lt"/>
                <a:ea typeface="+mn-ea"/>
                <a:cs typeface="+mn-cs"/>
              </a:rPr>
              <a:t>a request is sent to the coordinator to begin the two phase commit protocol.</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 the coordinator and transaction log interaction</a:t>
            </a:r>
          </a:p>
          <a:p>
            <a:r>
              <a:rPr lang="en-US" sz="1200" b="0" i="0" kern="1200" dirty="0">
                <a:solidFill>
                  <a:schemeClr val="tx1"/>
                </a:solidFill>
                <a:effectLst/>
                <a:latin typeface="+mn-lt"/>
                <a:ea typeface="+mn-ea"/>
                <a:cs typeface="+mn-cs"/>
              </a:rPr>
              <a:t>As the transaction progresses, the producer sends the requests above to update the state of the transaction on the coordinator. The transaction coordinator keeps the state of each transaction it owns in memory, and also writes that state to the transaction log (which is replicated three ways and hence is durable).</a:t>
            </a:r>
          </a:p>
          <a:p>
            <a:r>
              <a:rPr lang="en-US" sz="1200" b="0" i="0" kern="1200" dirty="0">
                <a:solidFill>
                  <a:schemeClr val="tx1"/>
                </a:solidFill>
                <a:effectLst/>
                <a:latin typeface="+mn-lt"/>
                <a:ea typeface="+mn-ea"/>
                <a:cs typeface="+mn-cs"/>
              </a:rPr>
              <a:t>The transaction coordinator is the only component to read and write from the transaction log. If a given broker fails, a new coordinator is elected as the leader for the transaction log partitions the dead broker owned, and it reads the messages from the incoming partitions to rebuild its in-memory state for the transactions in those partitions.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 the producer writing data to target topic-partitions</a:t>
            </a:r>
          </a:p>
          <a:p>
            <a:r>
              <a:rPr lang="en-US" sz="1200" b="0" i="0" kern="1200" dirty="0">
                <a:solidFill>
                  <a:schemeClr val="tx1"/>
                </a:solidFill>
                <a:effectLst/>
                <a:latin typeface="+mn-lt"/>
                <a:ea typeface="+mn-ea"/>
                <a:cs typeface="+mn-cs"/>
              </a:rPr>
              <a:t>After registering new partitions in a transaction with the coordinator, the producer sends data to the actual partitions as normal. This is exactly the same </a:t>
            </a:r>
            <a:r>
              <a:rPr lang="en-US" sz="1200" b="0" i="1" kern="1200" dirty="0">
                <a:solidFill>
                  <a:schemeClr val="tx1"/>
                </a:solidFill>
                <a:effectLst/>
                <a:latin typeface="+mn-lt"/>
                <a:ea typeface="+mn-ea"/>
                <a:cs typeface="+mn-cs"/>
              </a:rPr>
              <a:t>producer.send</a:t>
            </a:r>
            <a:r>
              <a:rPr lang="en-US" sz="1200" b="0" i="0" kern="1200" dirty="0">
                <a:solidFill>
                  <a:schemeClr val="tx1"/>
                </a:solidFill>
                <a:effectLst/>
                <a:latin typeface="+mn-lt"/>
                <a:ea typeface="+mn-ea"/>
                <a:cs typeface="+mn-cs"/>
              </a:rPr>
              <a:t> flow, but with some extra validation to ensure that the producer isn’t fenced.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 the coordinator to topic-partition interaction</a:t>
            </a:r>
          </a:p>
          <a:p>
            <a:r>
              <a:rPr lang="en-US" sz="1200" b="0" i="0" kern="1200" dirty="0">
                <a:solidFill>
                  <a:schemeClr val="tx1"/>
                </a:solidFill>
                <a:effectLst/>
                <a:latin typeface="+mn-lt"/>
                <a:ea typeface="+mn-ea"/>
                <a:cs typeface="+mn-cs"/>
              </a:rPr>
              <a:t>After the producer initiates a commit (or an abort), the coordinator begins the two phase commit protocol.</a:t>
            </a:r>
          </a:p>
          <a:p>
            <a:r>
              <a:rPr lang="en-US" sz="1200" b="0" i="0" kern="1200" dirty="0">
                <a:solidFill>
                  <a:schemeClr val="tx1"/>
                </a:solidFill>
                <a:effectLst/>
                <a:latin typeface="+mn-lt"/>
                <a:ea typeface="+mn-ea"/>
                <a:cs typeface="+mn-cs"/>
              </a:rPr>
              <a:t>In the first phase, the coordinator updates its internal state to “prepare_commit” and updates this state in the transaction log. Once this is done the transaction is guaranteed to be committed no matter what.</a:t>
            </a:r>
          </a:p>
          <a:p>
            <a:r>
              <a:rPr lang="en-US" sz="1200" b="0" i="0" kern="1200" dirty="0">
                <a:solidFill>
                  <a:schemeClr val="tx1"/>
                </a:solidFill>
                <a:effectLst/>
                <a:latin typeface="+mn-lt"/>
                <a:ea typeface="+mn-ea"/>
                <a:cs typeface="+mn-cs"/>
              </a:rPr>
              <a:t>The coordinator then begins phase 2, where it writes </a:t>
            </a:r>
            <a:r>
              <a:rPr lang="en-US" sz="1200" b="0" i="1" kern="1200" dirty="0">
                <a:solidFill>
                  <a:schemeClr val="tx1"/>
                </a:solidFill>
                <a:effectLst/>
                <a:latin typeface="+mn-lt"/>
                <a:ea typeface="+mn-ea"/>
                <a:cs typeface="+mn-cs"/>
              </a:rPr>
              <a:t>transaction commit markers</a:t>
            </a:r>
            <a:r>
              <a:rPr lang="en-US" sz="1200" b="0" i="0" kern="1200" dirty="0">
                <a:solidFill>
                  <a:schemeClr val="tx1"/>
                </a:solidFill>
                <a:effectLst/>
                <a:latin typeface="+mn-lt"/>
                <a:ea typeface="+mn-ea"/>
                <a:cs typeface="+mn-cs"/>
              </a:rPr>
              <a:t> to the topic-partitions which are part of the transaction.</a:t>
            </a:r>
          </a:p>
          <a:p>
            <a:r>
              <a:rPr lang="en-US" sz="1200" b="0" i="0" kern="1200" dirty="0">
                <a:solidFill>
                  <a:schemeClr val="tx1"/>
                </a:solidFill>
                <a:effectLst/>
                <a:latin typeface="+mn-lt"/>
                <a:ea typeface="+mn-ea"/>
                <a:cs typeface="+mn-cs"/>
              </a:rPr>
              <a:t>These </a:t>
            </a:r>
            <a:r>
              <a:rPr lang="en-US" sz="1200" b="0" i="1" kern="1200" dirty="0">
                <a:solidFill>
                  <a:schemeClr val="tx1"/>
                </a:solidFill>
                <a:effectLst/>
                <a:latin typeface="+mn-lt"/>
                <a:ea typeface="+mn-ea"/>
                <a:cs typeface="+mn-cs"/>
              </a:rPr>
              <a:t>transaction markers</a:t>
            </a:r>
            <a:r>
              <a:rPr lang="en-US" sz="1200" b="0" i="0" kern="1200" dirty="0">
                <a:solidFill>
                  <a:schemeClr val="tx1"/>
                </a:solidFill>
                <a:effectLst/>
                <a:latin typeface="+mn-lt"/>
                <a:ea typeface="+mn-ea"/>
                <a:cs typeface="+mn-cs"/>
              </a:rPr>
              <a:t> are not exposed to applications, but are used by consumers in </a:t>
            </a:r>
            <a:r>
              <a:rPr lang="en-US" sz="1200" b="0" i="1" kern="1200" dirty="0">
                <a:solidFill>
                  <a:schemeClr val="tx1"/>
                </a:solidFill>
                <a:effectLst/>
                <a:latin typeface="+mn-lt"/>
                <a:ea typeface="+mn-ea"/>
                <a:cs typeface="+mn-cs"/>
              </a:rPr>
              <a:t>read_committed</a:t>
            </a:r>
            <a:r>
              <a:rPr lang="en-US" sz="1200" b="0" i="0" kern="1200" dirty="0">
                <a:solidFill>
                  <a:schemeClr val="tx1"/>
                </a:solidFill>
                <a:effectLst/>
                <a:latin typeface="+mn-lt"/>
                <a:ea typeface="+mn-ea"/>
                <a:cs typeface="+mn-cs"/>
              </a:rPr>
              <a:t> mode to filter out messages from aborted transactions and to not return messages which are part of open transactions (i.e., those which are in the log but don’t have a </a:t>
            </a:r>
            <a:r>
              <a:rPr lang="en-US" sz="1200" b="0" i="1" kern="1200" dirty="0">
                <a:solidFill>
                  <a:schemeClr val="tx1"/>
                </a:solidFill>
                <a:effectLst/>
                <a:latin typeface="+mn-lt"/>
                <a:ea typeface="+mn-ea"/>
                <a:cs typeface="+mn-cs"/>
              </a:rPr>
              <a:t>transaction marker </a:t>
            </a:r>
            <a:r>
              <a:rPr lang="en-US" sz="1200" b="0" i="0" kern="1200" dirty="0">
                <a:solidFill>
                  <a:schemeClr val="tx1"/>
                </a:solidFill>
                <a:effectLst/>
                <a:latin typeface="+mn-lt"/>
                <a:ea typeface="+mn-ea"/>
                <a:cs typeface="+mn-cs"/>
              </a:rPr>
              <a:t>associated with them).</a:t>
            </a:r>
          </a:p>
          <a:p>
            <a:r>
              <a:rPr lang="en-US" sz="1200" b="0" i="0" kern="1200" dirty="0">
                <a:solidFill>
                  <a:schemeClr val="tx1"/>
                </a:solidFill>
                <a:effectLst/>
                <a:latin typeface="+mn-lt"/>
                <a:ea typeface="+mn-ea"/>
                <a:cs typeface="+mn-cs"/>
              </a:rPr>
              <a:t>Once the markers are written, the transaction coordinator marks the transaction as “complete” and the producer can start the next transaction.</a:t>
            </a:r>
          </a:p>
        </p:txBody>
      </p:sp>
      <p:sp>
        <p:nvSpPr>
          <p:cNvPr id="4" name="Slide Number Placeholder 3"/>
          <p:cNvSpPr>
            <a:spLocks noGrp="1"/>
          </p:cNvSpPr>
          <p:nvPr>
            <p:ph type="sldNum" sz="quarter" idx="5"/>
          </p:nvPr>
        </p:nvSpPr>
        <p:spPr/>
        <p:txBody>
          <a:bodyPr/>
          <a:lstStyle/>
          <a:p>
            <a:fld id="{E2240350-1043-4701-9089-1256BB63F8F2}" type="slidenum">
              <a:rPr lang="en-US" smtClean="0"/>
              <a:t>44</a:t>
            </a:fld>
            <a:endParaRPr lang="en-US" dirty="0"/>
          </a:p>
        </p:txBody>
      </p:sp>
    </p:spTree>
    <p:extLst>
      <p:ext uri="{BB962C8B-B14F-4D97-AF65-F5344CB8AC3E}">
        <p14:creationId xmlns:p14="http://schemas.microsoft.com/office/powerpoint/2010/main" val="391798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 simple example of an event is when a certain amount was debited from or credited to your account, but more complex events also exist. </a:t>
            </a:r>
            <a:endParaRPr lang="en-US" dirty="0"/>
          </a:p>
        </p:txBody>
      </p:sp>
      <p:sp>
        <p:nvSpPr>
          <p:cNvPr id="4" name="Slide Number Placeholder 3"/>
          <p:cNvSpPr>
            <a:spLocks noGrp="1"/>
          </p:cNvSpPr>
          <p:nvPr>
            <p:ph type="sldNum" sz="quarter" idx="5"/>
          </p:nvPr>
        </p:nvSpPr>
        <p:spPr/>
        <p:txBody>
          <a:bodyPr/>
          <a:lstStyle/>
          <a:p>
            <a:fld id="{E2240350-1043-4701-9089-1256BB63F8F2}" type="slidenum">
              <a:rPr lang="en-US" smtClean="0"/>
              <a:t>46</a:t>
            </a:fld>
            <a:endParaRPr lang="en-US" dirty="0"/>
          </a:p>
        </p:txBody>
      </p:sp>
    </p:spTree>
    <p:extLst>
      <p:ext uri="{BB962C8B-B14F-4D97-AF65-F5344CB8AC3E}">
        <p14:creationId xmlns:p14="http://schemas.microsoft.com/office/powerpoint/2010/main" val="320526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Essentially, in an </a:t>
            </a:r>
            <a:r>
              <a:rPr lang="en-US" sz="1200" b="1" i="0" kern="1200" dirty="0">
                <a:solidFill>
                  <a:schemeClr val="tx1"/>
                </a:solidFill>
                <a:effectLst/>
                <a:latin typeface="+mn-lt"/>
                <a:ea typeface="+mn-ea"/>
                <a:cs typeface="+mn-cs"/>
              </a:rPr>
              <a:t>event streaming system, the historical events on an event stream are not immediately removed when they’re consumed</a:t>
            </a:r>
            <a:r>
              <a:rPr lang="en-US" sz="1200" b="0" i="0" kern="1200" dirty="0">
                <a:solidFill>
                  <a:schemeClr val="tx1"/>
                </a:solidFill>
                <a:effectLst/>
                <a:latin typeface="+mn-lt"/>
                <a:ea typeface="+mn-ea"/>
                <a:cs typeface="+mn-cs"/>
              </a:rPr>
              <a:t>. They stay around.</a:t>
            </a:r>
            <a:endParaRPr lang="en-US" dirty="0"/>
          </a:p>
        </p:txBody>
      </p:sp>
      <p:sp>
        <p:nvSpPr>
          <p:cNvPr id="4" name="Slide Number Placeholder 3"/>
          <p:cNvSpPr>
            <a:spLocks noGrp="1"/>
          </p:cNvSpPr>
          <p:nvPr>
            <p:ph type="sldNum" sz="quarter" idx="5"/>
          </p:nvPr>
        </p:nvSpPr>
        <p:spPr/>
        <p:txBody>
          <a:bodyPr/>
          <a:lstStyle/>
          <a:p>
            <a:fld id="{E2240350-1043-4701-9089-1256BB63F8F2}" type="slidenum">
              <a:rPr lang="en-US" smtClean="0"/>
              <a:t>47</a:t>
            </a:fld>
            <a:endParaRPr lang="en-US" dirty="0"/>
          </a:p>
        </p:txBody>
      </p:sp>
    </p:spTree>
    <p:extLst>
      <p:ext uri="{BB962C8B-B14F-4D97-AF65-F5344CB8AC3E}">
        <p14:creationId xmlns:p14="http://schemas.microsoft.com/office/powerpoint/2010/main" val="36364914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an example of a distributed transaction and it uses a technique called two-phase commit.</a:t>
            </a:r>
          </a:p>
          <a:p>
            <a:r>
              <a:rPr lang="en-US" sz="1200" b="1" i="0" kern="1200" dirty="0">
                <a:solidFill>
                  <a:schemeClr val="tx1"/>
                </a:solidFill>
                <a:effectLst/>
                <a:latin typeface="+mn-lt"/>
                <a:ea typeface="+mn-ea"/>
                <a:cs typeface="+mn-cs"/>
              </a:rPr>
              <a:t>IBM MQ can achieve both of these example with ease.</a:t>
            </a:r>
          </a:p>
          <a:p>
            <a:r>
              <a:rPr lang="en-US" sz="1200" b="1" i="0" kern="1200" dirty="0">
                <a:solidFill>
                  <a:schemeClr val="tx1"/>
                </a:solidFill>
                <a:effectLst/>
                <a:latin typeface="+mn-lt"/>
                <a:ea typeface="+mn-ea"/>
                <a:cs typeface="+mn-cs"/>
              </a:rPr>
              <a:t>Apache Kafka can only do the first easily.</a:t>
            </a:r>
          </a:p>
          <a:p>
            <a:r>
              <a:rPr lang="en-US" sz="1200" b="0" i="0" kern="1200" dirty="0">
                <a:solidFill>
                  <a:schemeClr val="tx1"/>
                </a:solidFill>
                <a:effectLst/>
                <a:latin typeface="+mn-lt"/>
                <a:ea typeface="+mn-ea"/>
                <a:cs typeface="+mn-cs"/>
              </a:rPr>
              <a:t>If you’re a </a:t>
            </a:r>
            <a:r>
              <a:rPr lang="en-US" sz="1200" b="1" i="0" kern="1200" dirty="0">
                <a:solidFill>
                  <a:schemeClr val="tx1"/>
                </a:solidFill>
                <a:effectLst/>
                <a:latin typeface="+mn-lt"/>
                <a:ea typeface="+mn-ea"/>
                <a:cs typeface="+mn-cs"/>
              </a:rPr>
              <a:t>total expert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you could also achieve the second </a:t>
            </a:r>
            <a:r>
              <a:rPr lang="en-US" sz="1200" b="0" i="0" kern="1200" dirty="0">
                <a:solidFill>
                  <a:schemeClr val="tx1"/>
                </a:solidFill>
                <a:effectLst/>
                <a:latin typeface="+mn-lt"/>
                <a:ea typeface="+mn-ea"/>
                <a:cs typeface="+mn-cs"/>
              </a:rPr>
              <a:t>with some extremely carefully written application code ensuring in all cases and failure modes that there is no data loss and no duplication.</a:t>
            </a:r>
          </a:p>
          <a:p>
            <a:r>
              <a:rPr lang="en-US" sz="1200" b="0" i="0" kern="1200" dirty="0">
                <a:solidFill>
                  <a:schemeClr val="tx1"/>
                </a:solidFill>
                <a:effectLst/>
                <a:latin typeface="+mn-lt"/>
                <a:ea typeface="+mn-ea"/>
                <a:cs typeface="+mn-cs"/>
              </a:rPr>
              <a:t>In Apache Kafka, the exactly-once-semantics APIs are a powerful tool for stream processing applications, but the transactional guarantees are relatively weak.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If a transaction uses two different partitions, the leader for each partition is responsible for recording the operations into its own log. There’s also an internal topic used to record the overall transaction state. So, the durable state of the transaction is spread across multiple logs and potentially multiple servers</a:t>
            </a:r>
          </a:p>
          <a:p>
            <a:endParaRPr lang="en-US" b="1" dirty="0"/>
          </a:p>
        </p:txBody>
      </p:sp>
      <p:sp>
        <p:nvSpPr>
          <p:cNvPr id="4" name="Slide Number Placeholder 3"/>
          <p:cNvSpPr>
            <a:spLocks noGrp="1"/>
          </p:cNvSpPr>
          <p:nvPr>
            <p:ph type="sldNum" sz="quarter" idx="5"/>
          </p:nvPr>
        </p:nvSpPr>
        <p:spPr/>
        <p:txBody>
          <a:bodyPr/>
          <a:lstStyle/>
          <a:p>
            <a:fld id="{E2240350-1043-4701-9089-1256BB63F8F2}" type="slidenum">
              <a:rPr lang="en-US" smtClean="0"/>
              <a:t>48</a:t>
            </a:fld>
            <a:endParaRPr lang="en-US" dirty="0"/>
          </a:p>
        </p:txBody>
      </p:sp>
    </p:spTree>
    <p:extLst>
      <p:ext uri="{BB962C8B-B14F-4D97-AF65-F5344CB8AC3E}">
        <p14:creationId xmlns:p14="http://schemas.microsoft.com/office/powerpoint/2010/main" val="966382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 examine the design of transaction commit in </a:t>
            </a:r>
            <a:r>
              <a:rPr lang="en-US" sz="1200" b="1" i="0" kern="1200" dirty="0">
                <a:solidFill>
                  <a:schemeClr val="tx1"/>
                </a:solidFill>
                <a:effectLst/>
                <a:latin typeface="+mn-lt"/>
                <a:ea typeface="+mn-ea"/>
                <a:cs typeface="+mn-cs"/>
              </a:rPr>
              <a:t>Kafka, it looks a little like a two-phase commit</a:t>
            </a:r>
            <a:r>
              <a:rPr lang="en-US" sz="1200" b="0" i="0" kern="1200" dirty="0">
                <a:solidFill>
                  <a:schemeClr val="tx1"/>
                </a:solidFill>
                <a:effectLst/>
                <a:latin typeface="+mn-lt"/>
                <a:ea typeface="+mn-ea"/>
                <a:cs typeface="+mn-cs"/>
              </a:rPr>
              <a:t> with a prepare-to-commit control message on the transaction state topic, then commit markers on real topics, and finally a commit control message on the transaction state topic. It’s clever but it’s more fragile.</a:t>
            </a:r>
          </a:p>
          <a:p>
            <a:r>
              <a:rPr lang="en-US" sz="1200" b="0" i="0" kern="1200" dirty="0">
                <a:solidFill>
                  <a:schemeClr val="tx1"/>
                </a:solidFill>
                <a:effectLst/>
                <a:latin typeface="+mn-lt"/>
                <a:ea typeface="+mn-ea"/>
                <a:cs typeface="+mn-cs"/>
              </a:rPr>
              <a:t>Then you factor in the way that Kafka writes to its log asynchronously and you can see that what Kafka considers to be a committed transaction is not really atomic at all.</a:t>
            </a:r>
          </a:p>
          <a:p>
            <a:endParaRPr lang="en-US" b="1" dirty="0"/>
          </a:p>
        </p:txBody>
      </p:sp>
      <p:sp>
        <p:nvSpPr>
          <p:cNvPr id="4" name="Slide Number Placeholder 3"/>
          <p:cNvSpPr>
            <a:spLocks noGrp="1"/>
          </p:cNvSpPr>
          <p:nvPr>
            <p:ph type="sldNum" sz="quarter" idx="5"/>
          </p:nvPr>
        </p:nvSpPr>
        <p:spPr/>
        <p:txBody>
          <a:bodyPr/>
          <a:lstStyle/>
          <a:p>
            <a:fld id="{E2240350-1043-4701-9089-1256BB63F8F2}" type="slidenum">
              <a:rPr lang="en-US" smtClean="0"/>
              <a:t>49</a:t>
            </a:fld>
            <a:endParaRPr lang="en-US" dirty="0"/>
          </a:p>
        </p:txBody>
      </p:sp>
    </p:spTree>
    <p:extLst>
      <p:ext uri="{BB962C8B-B14F-4D97-AF65-F5344CB8AC3E}">
        <p14:creationId xmlns:p14="http://schemas.microsoft.com/office/powerpoint/2010/main" val="117678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address the data pipeline problem at LinkedIn</a:t>
            </a:r>
          </a:p>
          <a:p>
            <a:r>
              <a:rPr lang="en-US" dirty="0"/>
              <a:t>Designed to provide a high-performance messaging system that can handle many types of data</a:t>
            </a:r>
          </a:p>
          <a:p>
            <a:r>
              <a:rPr lang="en-US" dirty="0"/>
              <a:t>and provide clean, structured data about user activity and system metrics in real time.</a:t>
            </a:r>
          </a:p>
          <a:p>
            <a:endParaRPr lang="en-US" dirty="0"/>
          </a:p>
          <a:p>
            <a:r>
              <a:rPr lang="en-US" b="1" dirty="0"/>
              <a:t>Monitoring and user-activity tracking could not use the same backend service</a:t>
            </a:r>
            <a:r>
              <a:rPr lang="en-US" dirty="0"/>
              <a:t>.</a:t>
            </a:r>
          </a:p>
          <a:p>
            <a:endParaRPr lang="en-US" dirty="0"/>
          </a:p>
          <a:p>
            <a:r>
              <a:rPr lang="en-US" dirty="0"/>
              <a:t>The </a:t>
            </a:r>
            <a:r>
              <a:rPr lang="en-US" b="1" dirty="0"/>
              <a:t>monitoring service was too clunky</a:t>
            </a:r>
            <a:r>
              <a:rPr lang="en-US" dirty="0"/>
              <a:t>, the data format was not oriented for activity</a:t>
            </a:r>
          </a:p>
          <a:p>
            <a:r>
              <a:rPr lang="en-US" dirty="0"/>
              <a:t>tracking, and the </a:t>
            </a:r>
            <a:r>
              <a:rPr lang="en-US" b="1" dirty="0"/>
              <a:t>polling model for monitoring was not compatible with the push</a:t>
            </a:r>
          </a:p>
          <a:p>
            <a:r>
              <a:rPr lang="en-US" b="1" dirty="0"/>
              <a:t>model for tracking</a:t>
            </a:r>
          </a:p>
          <a:p>
            <a:endParaRPr lang="en-US" dirty="0"/>
          </a:p>
          <a:p>
            <a:r>
              <a:rPr lang="en-US" dirty="0"/>
              <a:t>At the same time, the </a:t>
            </a:r>
            <a:r>
              <a:rPr lang="en-US" b="1" dirty="0"/>
              <a:t>tracking service was too fragile </a:t>
            </a:r>
            <a:r>
              <a:rPr lang="en-US" dirty="0"/>
              <a:t>to use for</a:t>
            </a:r>
          </a:p>
          <a:p>
            <a:r>
              <a:rPr lang="en-US" dirty="0"/>
              <a:t>metrics, and the </a:t>
            </a:r>
            <a:r>
              <a:rPr lang="en-US" b="1" dirty="0"/>
              <a:t>batch-oriented processing was not the right model for real-time</a:t>
            </a:r>
          </a:p>
          <a:p>
            <a:r>
              <a:rPr lang="en-US" b="1" dirty="0"/>
              <a:t>monitoring</a:t>
            </a:r>
            <a:r>
              <a:rPr lang="en-US" dirty="0"/>
              <a:t> and alerting.</a:t>
            </a:r>
          </a:p>
          <a:p>
            <a:endParaRPr lang="en-US" dirty="0"/>
          </a:p>
          <a:p>
            <a:r>
              <a:rPr lang="en-US" dirty="0"/>
              <a:t>The decision was made to move forward with a custom infrastructure for the data pipeline.</a:t>
            </a:r>
          </a:p>
          <a:p>
            <a:endParaRPr lang="en-US" dirty="0"/>
          </a:p>
          <a:p>
            <a:r>
              <a:rPr lang="en-US" sz="1200" b="0" i="0" u="none" strike="noStrike" kern="1200" baseline="0" dirty="0">
                <a:solidFill>
                  <a:schemeClr val="tx1"/>
                </a:solidFill>
                <a:latin typeface="+mn-lt"/>
                <a:ea typeface="+mn-ea"/>
                <a:cs typeface="+mn-cs"/>
              </a:rPr>
              <a:t>Apache Software Foundation incubator project in July of 2011</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2240350-1043-4701-9089-1256BB63F8F2}" type="slidenum">
              <a:rPr lang="en-US" smtClean="0"/>
              <a:t>5</a:t>
            </a:fld>
            <a:endParaRPr lang="en-US" dirty="0"/>
          </a:p>
        </p:txBody>
      </p:sp>
    </p:spTree>
    <p:extLst>
      <p:ext uri="{BB962C8B-B14F-4D97-AF65-F5344CB8AC3E}">
        <p14:creationId xmlns:p14="http://schemas.microsoft.com/office/powerpoint/2010/main" val="1081931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0350-1043-4701-9089-1256BB63F8F2}" type="slidenum">
              <a:rPr lang="en-US" smtClean="0"/>
              <a:t>51</a:t>
            </a:fld>
            <a:endParaRPr lang="en-US" dirty="0"/>
          </a:p>
        </p:txBody>
      </p:sp>
    </p:spTree>
    <p:extLst>
      <p:ext uri="{BB962C8B-B14F-4D97-AF65-F5344CB8AC3E}">
        <p14:creationId xmlns:p14="http://schemas.microsoft.com/office/powerpoint/2010/main" val="706121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0350-1043-4701-9089-1256BB63F8F2}" type="slidenum">
              <a:rPr lang="en-US" smtClean="0"/>
              <a:t>53</a:t>
            </a:fld>
            <a:endParaRPr lang="en-US" dirty="0"/>
          </a:p>
        </p:txBody>
      </p:sp>
    </p:spTree>
    <p:extLst>
      <p:ext uri="{BB962C8B-B14F-4D97-AF65-F5344CB8AC3E}">
        <p14:creationId xmlns:p14="http://schemas.microsoft.com/office/powerpoint/2010/main" val="1136162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0350-1043-4701-9089-1256BB63F8F2}" type="slidenum">
              <a:rPr lang="en-US" smtClean="0"/>
              <a:t>7</a:t>
            </a:fld>
            <a:endParaRPr lang="en-US" dirty="0"/>
          </a:p>
        </p:txBody>
      </p:sp>
    </p:spTree>
    <p:extLst>
      <p:ext uri="{BB962C8B-B14F-4D97-AF65-F5344CB8AC3E}">
        <p14:creationId xmlns:p14="http://schemas.microsoft.com/office/powerpoint/2010/main" val="3190167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E2240350-1043-4701-9089-1256BB63F8F2}" type="slidenum">
              <a:rPr lang="en-US" smtClean="0"/>
              <a:t>8</a:t>
            </a:fld>
            <a:endParaRPr lang="en-US" dirty="0"/>
          </a:p>
        </p:txBody>
      </p:sp>
    </p:spTree>
    <p:extLst>
      <p:ext uri="{BB962C8B-B14F-4D97-AF65-F5344CB8AC3E}">
        <p14:creationId xmlns:p14="http://schemas.microsoft.com/office/powerpoint/2010/main" val="2969013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 the core abstraction Kafka provides for a stream of records.</a:t>
            </a:r>
          </a:p>
          <a:p>
            <a:r>
              <a:rPr lang="en-US" b="0" dirty="0"/>
              <a:t>The closest analogies for a topic are a </a:t>
            </a:r>
            <a:r>
              <a:rPr lang="en-US" b="1" dirty="0"/>
              <a:t>database table or a folder in a filesystem</a:t>
            </a:r>
            <a:r>
              <a:rPr lang="en-US" b="0" dirty="0"/>
              <a:t>.</a:t>
            </a:r>
          </a:p>
          <a:p>
            <a:r>
              <a:rPr lang="en-US" sz="1200" b="0" i="0" kern="1200" dirty="0">
                <a:solidFill>
                  <a:schemeClr val="tx1"/>
                </a:solidFill>
                <a:effectLst/>
                <a:latin typeface="+mn-lt"/>
                <a:ea typeface="+mn-ea"/>
                <a:cs typeface="+mn-cs"/>
              </a:rPr>
              <a:t>Each partition is an ordered, immutable sequence of records that is continually appended to</a:t>
            </a:r>
            <a:endParaRPr lang="en-US" b="0" dirty="0"/>
          </a:p>
          <a:p>
            <a:r>
              <a:rPr lang="en-US" b="0" dirty="0"/>
              <a:t>Topics are additionally </a:t>
            </a:r>
            <a:r>
              <a:rPr lang="en-US" b="1" dirty="0"/>
              <a:t>broken down into a number of partitions</a:t>
            </a:r>
            <a:r>
              <a:rPr lang="en-US" b="0" dirty="0"/>
              <a:t>.</a:t>
            </a:r>
          </a:p>
          <a:p>
            <a:r>
              <a:rPr lang="en-US" sz="1200" b="0" i="0" u="none" strike="noStrike" kern="1200" baseline="0" dirty="0">
                <a:solidFill>
                  <a:schemeClr val="tx1"/>
                </a:solidFill>
                <a:latin typeface="+mn-lt"/>
                <a:ea typeface="+mn-ea"/>
                <a:cs typeface="+mn-cs"/>
              </a:rPr>
              <a:t>Note that as a topic typically has multiple partitions, there is no guarantee of message time-ordering across the entire topic, just within a single</a:t>
            </a:r>
          </a:p>
          <a:p>
            <a:r>
              <a:rPr lang="en-US" sz="1200" b="0" i="0" u="none" strike="noStrike" kern="1200" baseline="0" dirty="0">
                <a:solidFill>
                  <a:schemeClr val="tx1"/>
                </a:solidFill>
                <a:latin typeface="+mn-lt"/>
                <a:ea typeface="+mn-ea"/>
                <a:cs typeface="+mn-cs"/>
              </a:rPr>
              <a:t>partition.</a:t>
            </a:r>
          </a:p>
          <a:p>
            <a:r>
              <a:rPr lang="en-US" sz="1200" b="0" i="0" u="none" strike="noStrike" kern="1200" baseline="0" dirty="0">
                <a:solidFill>
                  <a:schemeClr val="tx1"/>
                </a:solidFill>
                <a:latin typeface="+mn-lt"/>
                <a:ea typeface="+mn-ea"/>
                <a:cs typeface="+mn-cs"/>
              </a:rPr>
              <a:t>Partitions are also the way that Kafka provides redundancy and scalability. </a:t>
            </a:r>
            <a:r>
              <a:rPr lang="en-US" sz="1200" b="1" i="0" u="none" strike="noStrike" kern="1200" baseline="0" dirty="0">
                <a:solidFill>
                  <a:schemeClr val="tx1"/>
                </a:solidFill>
                <a:latin typeface="+mn-lt"/>
                <a:ea typeface="+mn-ea"/>
                <a:cs typeface="+mn-cs"/>
              </a:rPr>
              <a:t>Each partition can be hosted on a different server</a:t>
            </a:r>
            <a:r>
              <a:rPr lang="en-US" sz="1200" b="0" i="0" u="none" strike="noStrike" kern="1200" baseline="0" dirty="0">
                <a:solidFill>
                  <a:schemeClr val="tx1"/>
                </a:solidFill>
                <a:latin typeface="+mn-lt"/>
                <a:ea typeface="+mn-ea"/>
                <a:cs typeface="+mn-cs"/>
              </a:rPr>
              <a:t>, which means that a</a:t>
            </a:r>
          </a:p>
          <a:p>
            <a:r>
              <a:rPr lang="en-US" sz="1200" b="0" i="0" u="none" strike="noStrike" kern="1200" baseline="0" dirty="0">
                <a:solidFill>
                  <a:schemeClr val="tx1"/>
                </a:solidFill>
                <a:latin typeface="+mn-lt"/>
                <a:ea typeface="+mn-ea"/>
                <a:cs typeface="+mn-cs"/>
              </a:rPr>
              <a:t>single topic can be scaled horizontally across multiple servers</a:t>
            </a:r>
          </a:p>
          <a:p>
            <a:r>
              <a:rPr lang="en-US" b="1" dirty="0"/>
              <a:t>Most often, a stream is considered to be a single topic of data, regardless of the number of partitions.</a:t>
            </a:r>
          </a:p>
          <a:p>
            <a:r>
              <a:rPr lang="en-US" sz="1200" b="0" i="0" u="none" strike="noStrike" kern="1200" baseline="0" dirty="0">
                <a:solidFill>
                  <a:schemeClr val="tx1"/>
                </a:solidFill>
                <a:latin typeface="+mn-lt"/>
                <a:ea typeface="+mn-ea"/>
                <a:cs typeface="+mn-cs"/>
              </a:rPr>
              <a:t>The </a:t>
            </a:r>
            <a:r>
              <a:rPr lang="en-US" sz="1200" b="0" i="1" u="none" strike="noStrike" kern="1200" baseline="0" dirty="0">
                <a:solidFill>
                  <a:schemeClr val="tx1"/>
                </a:solidFill>
                <a:latin typeface="+mn-lt"/>
                <a:ea typeface="+mn-ea"/>
                <a:cs typeface="+mn-cs"/>
              </a:rPr>
              <a:t>offset </a:t>
            </a:r>
            <a:r>
              <a:rPr lang="en-US" sz="1200" b="0" i="0" u="none" strike="noStrike" kern="1200" baseline="0" dirty="0">
                <a:solidFill>
                  <a:schemeClr val="tx1"/>
                </a:solidFill>
                <a:latin typeface="+mn-lt"/>
                <a:ea typeface="+mn-ea"/>
                <a:cs typeface="+mn-cs"/>
              </a:rPr>
              <a:t>is another bit of metadata—an integer value that continually increases—that Kafka adds to each message as it is produced. Each message in a given</a:t>
            </a:r>
          </a:p>
          <a:p>
            <a:r>
              <a:rPr lang="en-US" sz="1200" b="0" i="0" u="none" strike="noStrike" kern="1200" baseline="0" dirty="0">
                <a:solidFill>
                  <a:schemeClr val="tx1"/>
                </a:solidFill>
                <a:latin typeface="+mn-lt"/>
                <a:ea typeface="+mn-ea"/>
                <a:cs typeface="+mn-cs"/>
              </a:rPr>
              <a:t>partition has a unique offset.</a:t>
            </a:r>
          </a:p>
          <a:p>
            <a:r>
              <a:rPr lang="en-US" sz="1200" b="1" i="0" kern="1200" dirty="0">
                <a:solidFill>
                  <a:schemeClr val="tx1"/>
                </a:solidFill>
                <a:effectLst/>
                <a:latin typeface="+mn-lt"/>
                <a:ea typeface="+mn-ea"/>
                <a:cs typeface="+mn-cs"/>
              </a:rPr>
              <a:t>The Kafka cluster durably persists all published records</a:t>
            </a:r>
            <a:r>
              <a:rPr lang="en-US" sz="1200" b="0" i="0" kern="1200" dirty="0">
                <a:solidFill>
                  <a:schemeClr val="tx1"/>
                </a:solidFill>
                <a:effectLst/>
                <a:latin typeface="+mn-lt"/>
                <a:ea typeface="+mn-ea"/>
                <a:cs typeface="+mn-cs"/>
              </a:rPr>
              <a:t>—whether or not they have been consumed—using a configurable retention period</a:t>
            </a:r>
            <a:endParaRPr lang="en-US" b="1" dirty="0"/>
          </a:p>
          <a:p>
            <a:endParaRPr lang="en-US" b="1" dirty="0"/>
          </a:p>
        </p:txBody>
      </p:sp>
      <p:sp>
        <p:nvSpPr>
          <p:cNvPr id="4" name="Slide Number Placeholder 3"/>
          <p:cNvSpPr>
            <a:spLocks noGrp="1"/>
          </p:cNvSpPr>
          <p:nvPr>
            <p:ph type="sldNum" sz="quarter" idx="5"/>
          </p:nvPr>
        </p:nvSpPr>
        <p:spPr/>
        <p:txBody>
          <a:bodyPr/>
          <a:lstStyle/>
          <a:p>
            <a:fld id="{E2240350-1043-4701-9089-1256BB63F8F2}" type="slidenum">
              <a:rPr lang="en-US" smtClean="0"/>
              <a:t>9</a:t>
            </a:fld>
            <a:endParaRPr lang="en-US" dirty="0"/>
          </a:p>
        </p:txBody>
      </p:sp>
    </p:spTree>
    <p:extLst>
      <p:ext uri="{BB962C8B-B14F-4D97-AF65-F5344CB8AC3E}">
        <p14:creationId xmlns:p14="http://schemas.microsoft.com/office/powerpoint/2010/main" val="2869949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By default, the producer does not care what partition a specific message is written to</a:t>
            </a:r>
          </a:p>
          <a:p>
            <a:r>
              <a:rPr lang="en-US" sz="1200" b="0" i="0" u="none" strike="noStrike" kern="1200" baseline="0" dirty="0">
                <a:solidFill>
                  <a:schemeClr val="tx1"/>
                </a:solidFill>
                <a:latin typeface="+mn-lt"/>
                <a:ea typeface="+mn-ea"/>
                <a:cs typeface="+mn-cs"/>
              </a:rPr>
              <a:t>and will balance messages over all partitions of a topic evenly. In some cases, the producer</a:t>
            </a:r>
          </a:p>
          <a:p>
            <a:r>
              <a:rPr lang="en-US" sz="1200" b="0" i="0" u="none" strike="noStrike" kern="1200" baseline="0" dirty="0">
                <a:solidFill>
                  <a:schemeClr val="tx1"/>
                </a:solidFill>
                <a:latin typeface="+mn-lt"/>
                <a:ea typeface="+mn-ea"/>
                <a:cs typeface="+mn-cs"/>
              </a:rPr>
              <a:t>will direct messages to specific partitions.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consumer keeps track of which messages it has already consumed by keeping track of the offset of messages.</a:t>
            </a:r>
          </a:p>
          <a:p>
            <a:r>
              <a:rPr lang="en-US" sz="1200" b="0" i="0" u="none" strike="noStrike" kern="1200" baseline="0" dirty="0">
                <a:solidFill>
                  <a:schemeClr val="tx1"/>
                </a:solidFill>
                <a:latin typeface="+mn-lt"/>
                <a:ea typeface="+mn-ea"/>
                <a:cs typeface="+mn-cs"/>
              </a:rPr>
              <a:t>Consumers work as part of a </a:t>
            </a:r>
            <a:r>
              <a:rPr lang="en-US" sz="1200" b="0" i="1" u="none" strike="noStrike" kern="1200" baseline="0" dirty="0">
                <a:solidFill>
                  <a:schemeClr val="tx1"/>
                </a:solidFill>
                <a:latin typeface="+mn-lt"/>
                <a:ea typeface="+mn-ea"/>
                <a:cs typeface="+mn-cs"/>
              </a:rPr>
              <a:t>consumer group</a:t>
            </a:r>
            <a:r>
              <a:rPr lang="en-US" sz="1200" b="0" i="0" u="none" strike="noStrike" kern="1200" baseline="0" dirty="0">
                <a:solidFill>
                  <a:schemeClr val="tx1"/>
                </a:solidFill>
                <a:latin typeface="+mn-lt"/>
                <a:ea typeface="+mn-ea"/>
                <a:cs typeface="+mn-cs"/>
              </a:rPr>
              <a:t>, which is one or more consumers that work together to consume a topic.</a:t>
            </a:r>
          </a:p>
          <a:p>
            <a:endParaRPr lang="en-US" b="1" dirty="0"/>
          </a:p>
        </p:txBody>
      </p:sp>
      <p:sp>
        <p:nvSpPr>
          <p:cNvPr id="4" name="Slide Number Placeholder 3"/>
          <p:cNvSpPr>
            <a:spLocks noGrp="1"/>
          </p:cNvSpPr>
          <p:nvPr>
            <p:ph type="sldNum" sz="quarter" idx="5"/>
          </p:nvPr>
        </p:nvSpPr>
        <p:spPr/>
        <p:txBody>
          <a:bodyPr/>
          <a:lstStyle/>
          <a:p>
            <a:fld id="{E2240350-1043-4701-9089-1256BB63F8F2}" type="slidenum">
              <a:rPr lang="en-US" smtClean="0"/>
              <a:t>11</a:t>
            </a:fld>
            <a:endParaRPr lang="en-US" dirty="0"/>
          </a:p>
        </p:txBody>
      </p:sp>
    </p:spTree>
    <p:extLst>
      <p:ext uri="{BB962C8B-B14F-4D97-AF65-F5344CB8AC3E}">
        <p14:creationId xmlns:p14="http://schemas.microsoft.com/office/powerpoint/2010/main" val="3580052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mapping of a consumer to a partition is often </a:t>
            </a:r>
            <a:r>
              <a:rPr lang="en-US" sz="1200" b="1" i="0" u="none" strike="noStrike" kern="1200" baseline="0" dirty="0">
                <a:solidFill>
                  <a:schemeClr val="tx1"/>
                </a:solidFill>
                <a:latin typeface="+mn-lt"/>
                <a:ea typeface="+mn-ea"/>
                <a:cs typeface="+mn-cs"/>
              </a:rPr>
              <a:t>called </a:t>
            </a:r>
            <a:r>
              <a:rPr lang="en-US" sz="1200" b="1" i="1" u="none" strike="noStrike" kern="1200" baseline="0" dirty="0">
                <a:solidFill>
                  <a:schemeClr val="tx1"/>
                </a:solidFill>
                <a:latin typeface="+mn-lt"/>
                <a:ea typeface="+mn-ea"/>
                <a:cs typeface="+mn-cs"/>
              </a:rPr>
              <a:t>ownership </a:t>
            </a:r>
            <a:r>
              <a:rPr lang="en-US" sz="1200" b="1" i="0" u="none" strike="noStrike" kern="1200" baseline="0" dirty="0">
                <a:solidFill>
                  <a:schemeClr val="tx1"/>
                </a:solidFill>
                <a:latin typeface="+mn-lt"/>
                <a:ea typeface="+mn-ea"/>
                <a:cs typeface="+mn-cs"/>
              </a:rPr>
              <a:t>of the partition by the consumer</a:t>
            </a:r>
            <a:r>
              <a:rPr lang="en-US" sz="1200" b="0" i="0" u="none" strike="noStrike" kern="1200" baseline="0" dirty="0">
                <a:solidFill>
                  <a:schemeClr val="tx1"/>
                </a:solidFill>
                <a:latin typeface="+mn-lt"/>
                <a:ea typeface="+mn-ea"/>
                <a:cs typeface="+mn-cs"/>
              </a:rPr>
              <a:t>.</a:t>
            </a:r>
          </a:p>
          <a:p>
            <a:r>
              <a:rPr lang="en-US" b="0" dirty="0"/>
              <a:t>In this way, consumers </a:t>
            </a:r>
            <a:r>
              <a:rPr lang="en-US" b="1" dirty="0"/>
              <a:t>can horizontally scale </a:t>
            </a:r>
            <a:r>
              <a:rPr lang="en-US" b="0" dirty="0"/>
              <a:t>to consume topics with a large number</a:t>
            </a:r>
          </a:p>
          <a:p>
            <a:r>
              <a:rPr lang="en-US" b="0" dirty="0"/>
              <a:t>of messages</a:t>
            </a:r>
          </a:p>
          <a:p>
            <a:r>
              <a:rPr lang="en-US" sz="1200" b="0" i="0" u="none" strike="noStrike" kern="1200" baseline="0" dirty="0">
                <a:solidFill>
                  <a:schemeClr val="tx1"/>
                </a:solidFill>
                <a:latin typeface="+mn-lt"/>
                <a:ea typeface="+mn-ea"/>
                <a:cs typeface="+mn-cs"/>
              </a:rPr>
              <a:t>Additionally, if a </a:t>
            </a:r>
            <a:r>
              <a:rPr lang="en-US" sz="1200" b="1" i="0" u="none" strike="noStrike" kern="1200" baseline="0" dirty="0">
                <a:solidFill>
                  <a:schemeClr val="tx1"/>
                </a:solidFill>
                <a:latin typeface="+mn-lt"/>
                <a:ea typeface="+mn-ea"/>
                <a:cs typeface="+mn-cs"/>
              </a:rPr>
              <a:t>single consumer fails</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the remaining members </a:t>
            </a:r>
            <a:r>
              <a:rPr lang="en-US" sz="1200" b="0" i="0" u="none" strike="noStrike" kern="1200" baseline="0" dirty="0">
                <a:solidFill>
                  <a:schemeClr val="tx1"/>
                </a:solidFill>
                <a:latin typeface="+mn-lt"/>
                <a:ea typeface="+mn-ea"/>
                <a:cs typeface="+mn-cs"/>
              </a:rPr>
              <a:t>of the</a:t>
            </a:r>
          </a:p>
          <a:p>
            <a:r>
              <a:rPr lang="en-US" sz="1200" b="0" i="0" u="none" strike="noStrike" kern="1200" baseline="0" dirty="0">
                <a:solidFill>
                  <a:schemeClr val="tx1"/>
                </a:solidFill>
                <a:latin typeface="+mn-lt"/>
                <a:ea typeface="+mn-ea"/>
                <a:cs typeface="+mn-cs"/>
              </a:rPr>
              <a:t>group will </a:t>
            </a:r>
            <a:r>
              <a:rPr lang="en-US" sz="1200" b="1" i="0" u="none" strike="noStrike" kern="1200" baseline="0" dirty="0">
                <a:solidFill>
                  <a:schemeClr val="tx1"/>
                </a:solidFill>
                <a:latin typeface="+mn-lt"/>
                <a:ea typeface="+mn-ea"/>
                <a:cs typeface="+mn-cs"/>
              </a:rPr>
              <a:t>rebalance</a:t>
            </a:r>
            <a:r>
              <a:rPr lang="en-US" sz="1200" b="0" i="0" u="none" strike="noStrike" kern="1200" baseline="0" dirty="0">
                <a:solidFill>
                  <a:schemeClr val="tx1"/>
                </a:solidFill>
                <a:latin typeface="+mn-lt"/>
                <a:ea typeface="+mn-ea"/>
                <a:cs typeface="+mn-cs"/>
              </a:rPr>
              <a:t> the partitions being consumed to take over for the missing</a:t>
            </a:r>
          </a:p>
          <a:p>
            <a:r>
              <a:rPr lang="en-US" sz="1200" b="0" i="0" u="none" strike="noStrike" kern="1200" baseline="0" dirty="0">
                <a:solidFill>
                  <a:schemeClr val="tx1"/>
                </a:solidFill>
                <a:latin typeface="+mn-lt"/>
                <a:ea typeface="+mn-ea"/>
                <a:cs typeface="+mn-cs"/>
              </a:rPr>
              <a:t>member.</a:t>
            </a:r>
            <a:endParaRPr lang="en-US" b="0" dirty="0"/>
          </a:p>
        </p:txBody>
      </p:sp>
      <p:sp>
        <p:nvSpPr>
          <p:cNvPr id="4" name="Slide Number Placeholder 3"/>
          <p:cNvSpPr>
            <a:spLocks noGrp="1"/>
          </p:cNvSpPr>
          <p:nvPr>
            <p:ph type="sldNum" sz="quarter" idx="5"/>
          </p:nvPr>
        </p:nvSpPr>
        <p:spPr/>
        <p:txBody>
          <a:bodyPr/>
          <a:lstStyle/>
          <a:p>
            <a:fld id="{E2240350-1043-4701-9089-1256BB63F8F2}" type="slidenum">
              <a:rPr lang="en-US" smtClean="0"/>
              <a:t>13</a:t>
            </a:fld>
            <a:endParaRPr lang="en-US" dirty="0"/>
          </a:p>
        </p:txBody>
      </p:sp>
    </p:spTree>
    <p:extLst>
      <p:ext uri="{BB962C8B-B14F-4D97-AF65-F5344CB8AC3E}">
        <p14:creationId xmlns:p14="http://schemas.microsoft.com/office/powerpoint/2010/main" val="740731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0166D8-C020-4FD3-87BA-A53D3F20CEF7}" type="datetimeFigureOut">
              <a:rPr lang="en-US" smtClean="0"/>
              <a:t>6/14/2019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0F0398-69EE-4A2D-AA28-3F5F2E966AAF}" type="slidenum">
              <a:rPr lang="en-US" smtClean="0"/>
              <a:t>‹#›</a:t>
            </a:fld>
            <a:endParaRPr lang="en-US" dirty="0"/>
          </a:p>
        </p:txBody>
      </p:sp>
    </p:spTree>
    <p:extLst>
      <p:ext uri="{BB962C8B-B14F-4D97-AF65-F5344CB8AC3E}">
        <p14:creationId xmlns:p14="http://schemas.microsoft.com/office/powerpoint/2010/main" val="3188475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0166D8-C020-4FD3-87BA-A53D3F20CEF7}" type="datetimeFigureOut">
              <a:rPr lang="en-US" smtClean="0"/>
              <a:t>6/14/2019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0F0398-69EE-4A2D-AA28-3F5F2E966AAF}" type="slidenum">
              <a:rPr lang="en-US" smtClean="0"/>
              <a:t>‹#›</a:t>
            </a:fld>
            <a:endParaRPr lang="en-US" dirty="0"/>
          </a:p>
        </p:txBody>
      </p:sp>
    </p:spTree>
    <p:extLst>
      <p:ext uri="{BB962C8B-B14F-4D97-AF65-F5344CB8AC3E}">
        <p14:creationId xmlns:p14="http://schemas.microsoft.com/office/powerpoint/2010/main" val="1803513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0166D8-C020-4FD3-87BA-A53D3F20CEF7}" type="datetimeFigureOut">
              <a:rPr lang="en-US" smtClean="0"/>
              <a:t>6/14/2019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0F0398-69EE-4A2D-AA28-3F5F2E966AAF}" type="slidenum">
              <a:rPr lang="en-US" smtClean="0"/>
              <a:t>‹#›</a:t>
            </a:fld>
            <a:endParaRPr lang="en-US" dirty="0"/>
          </a:p>
        </p:txBody>
      </p:sp>
    </p:spTree>
    <p:extLst>
      <p:ext uri="{BB962C8B-B14F-4D97-AF65-F5344CB8AC3E}">
        <p14:creationId xmlns:p14="http://schemas.microsoft.com/office/powerpoint/2010/main" val="447856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0166D8-C020-4FD3-87BA-A53D3F20CEF7}" type="datetimeFigureOut">
              <a:rPr lang="en-US" smtClean="0"/>
              <a:t>6/14/2019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0F0398-69EE-4A2D-AA28-3F5F2E966AAF}"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68967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0166D8-C020-4FD3-87BA-A53D3F20CEF7}" type="datetimeFigureOut">
              <a:rPr lang="en-US" smtClean="0"/>
              <a:t>6/14/2019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0F0398-69EE-4A2D-AA28-3F5F2E966AAF}" type="slidenum">
              <a:rPr lang="en-US" smtClean="0"/>
              <a:t>‹#›</a:t>
            </a:fld>
            <a:endParaRPr lang="en-US" dirty="0"/>
          </a:p>
        </p:txBody>
      </p:sp>
    </p:spTree>
    <p:extLst>
      <p:ext uri="{BB962C8B-B14F-4D97-AF65-F5344CB8AC3E}">
        <p14:creationId xmlns:p14="http://schemas.microsoft.com/office/powerpoint/2010/main" val="3554128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0166D8-C020-4FD3-87BA-A53D3F20CEF7}" type="datetimeFigureOut">
              <a:rPr lang="en-US" smtClean="0"/>
              <a:t>6/14/2019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40F0398-69EE-4A2D-AA28-3F5F2E966AAF}" type="slidenum">
              <a:rPr lang="en-US" smtClean="0"/>
              <a:t>‹#›</a:t>
            </a:fld>
            <a:endParaRPr lang="en-US" dirty="0"/>
          </a:p>
        </p:txBody>
      </p:sp>
    </p:spTree>
    <p:extLst>
      <p:ext uri="{BB962C8B-B14F-4D97-AF65-F5344CB8AC3E}">
        <p14:creationId xmlns:p14="http://schemas.microsoft.com/office/powerpoint/2010/main" val="1949738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0166D8-C020-4FD3-87BA-A53D3F20CEF7}" type="datetimeFigureOut">
              <a:rPr lang="en-US" smtClean="0"/>
              <a:t>6/14/2019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40F0398-69EE-4A2D-AA28-3F5F2E966AAF}" type="slidenum">
              <a:rPr lang="en-US" smtClean="0"/>
              <a:t>‹#›</a:t>
            </a:fld>
            <a:endParaRPr lang="en-US" dirty="0"/>
          </a:p>
        </p:txBody>
      </p:sp>
    </p:spTree>
    <p:extLst>
      <p:ext uri="{BB962C8B-B14F-4D97-AF65-F5344CB8AC3E}">
        <p14:creationId xmlns:p14="http://schemas.microsoft.com/office/powerpoint/2010/main" val="1077513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166D8-C020-4FD3-87BA-A53D3F20CEF7}" type="datetimeFigureOut">
              <a:rPr lang="en-US" smtClean="0"/>
              <a:t>6/14/2019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0F0398-69EE-4A2D-AA28-3F5F2E966AAF}" type="slidenum">
              <a:rPr lang="en-US" smtClean="0"/>
              <a:t>‹#›</a:t>
            </a:fld>
            <a:endParaRPr lang="en-US" dirty="0"/>
          </a:p>
        </p:txBody>
      </p:sp>
    </p:spTree>
    <p:extLst>
      <p:ext uri="{BB962C8B-B14F-4D97-AF65-F5344CB8AC3E}">
        <p14:creationId xmlns:p14="http://schemas.microsoft.com/office/powerpoint/2010/main" val="951192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166D8-C020-4FD3-87BA-A53D3F20CEF7}" type="datetimeFigureOut">
              <a:rPr lang="en-US" smtClean="0"/>
              <a:t>6/14/2019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0F0398-69EE-4A2D-AA28-3F5F2E966AAF}" type="slidenum">
              <a:rPr lang="en-US" smtClean="0"/>
              <a:t>‹#›</a:t>
            </a:fld>
            <a:endParaRPr lang="en-US" dirty="0"/>
          </a:p>
        </p:txBody>
      </p:sp>
    </p:spTree>
    <p:extLst>
      <p:ext uri="{BB962C8B-B14F-4D97-AF65-F5344CB8AC3E}">
        <p14:creationId xmlns:p14="http://schemas.microsoft.com/office/powerpoint/2010/main" val="125445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166D8-C020-4FD3-87BA-A53D3F20CEF7}" type="datetimeFigureOut">
              <a:rPr lang="en-US" smtClean="0"/>
              <a:t>6/14/2019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0F0398-69EE-4A2D-AA28-3F5F2E966AAF}" type="slidenum">
              <a:rPr lang="en-US" smtClean="0"/>
              <a:t>‹#›</a:t>
            </a:fld>
            <a:endParaRPr lang="en-US" dirty="0"/>
          </a:p>
        </p:txBody>
      </p:sp>
    </p:spTree>
    <p:extLst>
      <p:ext uri="{BB962C8B-B14F-4D97-AF65-F5344CB8AC3E}">
        <p14:creationId xmlns:p14="http://schemas.microsoft.com/office/powerpoint/2010/main" val="397637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0166D8-C020-4FD3-87BA-A53D3F20CEF7}" type="datetimeFigureOut">
              <a:rPr lang="en-US" smtClean="0"/>
              <a:t>6/14/2019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0F0398-69EE-4A2D-AA28-3F5F2E966AAF}" type="slidenum">
              <a:rPr lang="en-US" smtClean="0"/>
              <a:t>‹#›</a:t>
            </a:fld>
            <a:endParaRPr lang="en-US" dirty="0"/>
          </a:p>
        </p:txBody>
      </p:sp>
    </p:spTree>
    <p:extLst>
      <p:ext uri="{BB962C8B-B14F-4D97-AF65-F5344CB8AC3E}">
        <p14:creationId xmlns:p14="http://schemas.microsoft.com/office/powerpoint/2010/main" val="212832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0166D8-C020-4FD3-87BA-A53D3F20CEF7}" type="datetimeFigureOut">
              <a:rPr lang="en-US" smtClean="0"/>
              <a:t>6/14/2019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0F0398-69EE-4A2D-AA28-3F5F2E966AAF}" type="slidenum">
              <a:rPr lang="en-US" smtClean="0"/>
              <a:t>‹#›</a:t>
            </a:fld>
            <a:endParaRPr lang="en-US" dirty="0"/>
          </a:p>
        </p:txBody>
      </p:sp>
    </p:spTree>
    <p:extLst>
      <p:ext uri="{BB962C8B-B14F-4D97-AF65-F5344CB8AC3E}">
        <p14:creationId xmlns:p14="http://schemas.microsoft.com/office/powerpoint/2010/main" val="2476814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0166D8-C020-4FD3-87BA-A53D3F20CEF7}" type="datetimeFigureOut">
              <a:rPr lang="en-US" smtClean="0"/>
              <a:t>6/14/2019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40F0398-69EE-4A2D-AA28-3F5F2E966AAF}" type="slidenum">
              <a:rPr lang="en-US" smtClean="0"/>
              <a:t>‹#›</a:t>
            </a:fld>
            <a:endParaRPr lang="en-US" dirty="0"/>
          </a:p>
        </p:txBody>
      </p:sp>
    </p:spTree>
    <p:extLst>
      <p:ext uri="{BB962C8B-B14F-4D97-AF65-F5344CB8AC3E}">
        <p14:creationId xmlns:p14="http://schemas.microsoft.com/office/powerpoint/2010/main" val="308780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0166D8-C020-4FD3-87BA-A53D3F20CEF7}" type="datetimeFigureOut">
              <a:rPr lang="en-US" smtClean="0"/>
              <a:t>6/14/2019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40F0398-69EE-4A2D-AA28-3F5F2E966AAF}" type="slidenum">
              <a:rPr lang="en-US" smtClean="0"/>
              <a:t>‹#›</a:t>
            </a:fld>
            <a:endParaRPr lang="en-US" dirty="0"/>
          </a:p>
        </p:txBody>
      </p:sp>
    </p:spTree>
    <p:extLst>
      <p:ext uri="{BB962C8B-B14F-4D97-AF65-F5344CB8AC3E}">
        <p14:creationId xmlns:p14="http://schemas.microsoft.com/office/powerpoint/2010/main" val="2017094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0166D8-C020-4FD3-87BA-A53D3F20CEF7}" type="datetimeFigureOut">
              <a:rPr lang="en-US" smtClean="0"/>
              <a:t>6/14/2019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40F0398-69EE-4A2D-AA28-3F5F2E966AAF}" type="slidenum">
              <a:rPr lang="en-US" smtClean="0"/>
              <a:t>‹#›</a:t>
            </a:fld>
            <a:endParaRPr lang="en-US" dirty="0"/>
          </a:p>
        </p:txBody>
      </p:sp>
    </p:spTree>
    <p:extLst>
      <p:ext uri="{BB962C8B-B14F-4D97-AF65-F5344CB8AC3E}">
        <p14:creationId xmlns:p14="http://schemas.microsoft.com/office/powerpoint/2010/main" val="3012582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0166D8-C020-4FD3-87BA-A53D3F20CEF7}" type="datetimeFigureOut">
              <a:rPr lang="en-US" smtClean="0"/>
              <a:t>6/14/2019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0F0398-69EE-4A2D-AA28-3F5F2E966AAF}" type="slidenum">
              <a:rPr lang="en-US" smtClean="0"/>
              <a:t>‹#›</a:t>
            </a:fld>
            <a:endParaRPr lang="en-US" dirty="0"/>
          </a:p>
        </p:txBody>
      </p:sp>
    </p:spTree>
    <p:extLst>
      <p:ext uri="{BB962C8B-B14F-4D97-AF65-F5344CB8AC3E}">
        <p14:creationId xmlns:p14="http://schemas.microsoft.com/office/powerpoint/2010/main" val="307063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0166D8-C020-4FD3-87BA-A53D3F20CEF7}" type="datetimeFigureOut">
              <a:rPr lang="en-US" smtClean="0"/>
              <a:t>6/14/2019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0F0398-69EE-4A2D-AA28-3F5F2E966AAF}" type="slidenum">
              <a:rPr lang="en-US" smtClean="0"/>
              <a:t>‹#›</a:t>
            </a:fld>
            <a:endParaRPr lang="en-US" dirty="0"/>
          </a:p>
        </p:txBody>
      </p:sp>
    </p:spTree>
    <p:extLst>
      <p:ext uri="{BB962C8B-B14F-4D97-AF65-F5344CB8AC3E}">
        <p14:creationId xmlns:p14="http://schemas.microsoft.com/office/powerpoint/2010/main" val="1745340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40166D8-C020-4FD3-87BA-A53D3F20CEF7}" type="datetimeFigureOut">
              <a:rPr lang="en-US" smtClean="0"/>
              <a:t>6/14/2019</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40F0398-69EE-4A2D-AA28-3F5F2E966AAF}" type="slidenum">
              <a:rPr lang="en-US" smtClean="0"/>
              <a:t>‹#›</a:t>
            </a:fld>
            <a:endParaRPr lang="en-US" dirty="0"/>
          </a:p>
        </p:txBody>
      </p:sp>
    </p:spTree>
    <p:extLst>
      <p:ext uri="{BB962C8B-B14F-4D97-AF65-F5344CB8AC3E}">
        <p14:creationId xmlns:p14="http://schemas.microsoft.com/office/powerpoint/2010/main" val="3250383636"/>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cloudurable.com/blog/kafka-architecture/index.html" TargetMode="External"/><Relationship Id="rId3" Type="http://schemas.openxmlformats.org/officeDocument/2006/relationships/hyperlink" Target="https://kafka.apache.org/intro" TargetMode="External"/><Relationship Id="rId7" Type="http://schemas.openxmlformats.org/officeDocument/2006/relationships/hyperlink" Target="http://cloudurable.com/blog/what-is-kafka/index.html"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hackernoon.com/apache-kafkas-distributed-system-firefighter-the-controller-broker-1afca1eae302" TargetMode="External"/><Relationship Id="rId11" Type="http://schemas.openxmlformats.org/officeDocument/2006/relationships/hyperlink" Target="http://cloudurable.com/blog/kafka-ecosystem/index.html" TargetMode="External"/><Relationship Id="rId5" Type="http://schemas.openxmlformats.org/officeDocument/2006/relationships/hyperlink" Target="https://kafka.apache.org/22/documentation/streams/" TargetMode="External"/><Relationship Id="rId10" Type="http://schemas.openxmlformats.org/officeDocument/2006/relationships/hyperlink" Target="http://cloudurable.com/blog/kafka-architecture-low-level/index.html" TargetMode="External"/><Relationship Id="rId4" Type="http://schemas.openxmlformats.org/officeDocument/2006/relationships/hyperlink" Target="https://kafka.apache.org/documentation/" TargetMode="External"/><Relationship Id="rId9" Type="http://schemas.openxmlformats.org/officeDocument/2006/relationships/hyperlink" Target="http://cloudurable.com/blog/kafka-architecture-topics/index.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hyperlink" Target="https://www.confluent.io/kafka-summit-london18/the-evolution-of-kafka-at-ing-bank" TargetMode="External"/><Relationship Id="rId3" Type="http://schemas.openxmlformats.org/officeDocument/2006/relationships/hyperlink" Target="https://www.confluent.io/blog/exactly-once-semantics-are-possible-heres-how-apache-kafka-does-it/" TargetMode="External"/><Relationship Id="rId7" Type="http://schemas.openxmlformats.org/officeDocument/2006/relationships/hyperlink" Target="https://www.confluent.io/blog/real-time-financial-alerts-rabobank-apache-kafkas-streams-api/"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medium.com/@andrew_schofield/does-apache-kafka-do-acid-transactions-647b207f3d0e" TargetMode="External"/><Relationship Id="rId5" Type="http://schemas.openxmlformats.org/officeDocument/2006/relationships/hyperlink" Target="https://cwiki.apache.org/confluence/display/KAFKA/Transactional+Messaging+in+Kafka" TargetMode="External"/><Relationship Id="rId4" Type="http://schemas.openxmlformats.org/officeDocument/2006/relationships/hyperlink" Target="https://www.confluent.io/blog/transactions-apache-kafka/" TargetMode="External"/><Relationship Id="rId9" Type="http://schemas.openxmlformats.org/officeDocument/2006/relationships/hyperlink" Target="https://hackernoon.com/introduction-to-message-brokers-part-1-apache-kafka-vs-rabbitmq-8fd67bf68566"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A879CC9-B108-476E-BEC1-6C652414DBCA}"/>
              </a:ext>
            </a:extLst>
          </p:cNvPr>
          <p:cNvSpPr>
            <a:spLocks noGrp="1"/>
          </p:cNvSpPr>
          <p:nvPr>
            <p:ph type="subTitle" idx="1"/>
          </p:nvPr>
        </p:nvSpPr>
        <p:spPr>
          <a:xfrm>
            <a:off x="1352901" y="5865020"/>
            <a:ext cx="9486197" cy="754721"/>
          </a:xfrm>
        </p:spPr>
        <p:txBody>
          <a:bodyPr>
            <a:normAutofit/>
          </a:bodyPr>
          <a:lstStyle/>
          <a:p>
            <a:r>
              <a:rPr lang="en-US" sz="1400" dirty="0"/>
              <a:t>Ehsan Saeedi - 97723272</a:t>
            </a:r>
          </a:p>
          <a:p>
            <a:r>
              <a:rPr lang="en-US" sz="1400" dirty="0"/>
              <a:t>Spring-2019</a:t>
            </a:r>
          </a:p>
        </p:txBody>
      </p:sp>
      <p:pic>
        <p:nvPicPr>
          <p:cNvPr id="5" name="Picture 4">
            <a:extLst>
              <a:ext uri="{FF2B5EF4-FFF2-40B4-BE49-F238E27FC236}">
                <a16:creationId xmlns:a16="http://schemas.microsoft.com/office/drawing/2014/main" id="{2C30C225-D321-4B0D-A489-093F1C6A9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901" y="2043112"/>
            <a:ext cx="9286875" cy="2771775"/>
          </a:xfrm>
          <a:prstGeom prst="rect">
            <a:avLst/>
          </a:prstGeom>
        </p:spPr>
      </p:pic>
    </p:spTree>
    <p:extLst>
      <p:ext uri="{BB962C8B-B14F-4D97-AF65-F5344CB8AC3E}">
        <p14:creationId xmlns:p14="http://schemas.microsoft.com/office/powerpoint/2010/main" val="378446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5986-C856-4BD0-BA6C-EE3D7431A7A7}"/>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7B1606FC-756E-4622-9868-3DC5F44CCE27}"/>
              </a:ext>
            </a:extLst>
          </p:cNvPr>
          <p:cNvPicPr>
            <a:picLocks noGrp="1" noChangeAspect="1"/>
          </p:cNvPicPr>
          <p:nvPr>
            <p:ph idx="1"/>
          </p:nvPr>
        </p:nvPicPr>
        <p:blipFill rotWithShape="1">
          <a:blip r:embed="rId2"/>
          <a:srcRect l="21822" t="36259" r="2902" b="47802"/>
          <a:stretch/>
        </p:blipFill>
        <p:spPr>
          <a:xfrm>
            <a:off x="913795" y="1580049"/>
            <a:ext cx="10353762" cy="1232611"/>
          </a:xfrm>
          <a:prstGeom prst="rect">
            <a:avLst/>
          </a:prstGeom>
        </p:spPr>
      </p:pic>
      <p:pic>
        <p:nvPicPr>
          <p:cNvPr id="6" name="Picture 5">
            <a:extLst>
              <a:ext uri="{FF2B5EF4-FFF2-40B4-BE49-F238E27FC236}">
                <a16:creationId xmlns:a16="http://schemas.microsoft.com/office/drawing/2014/main" id="{27A2B990-8931-442A-9F7D-384E201EDE8C}"/>
              </a:ext>
            </a:extLst>
          </p:cNvPr>
          <p:cNvPicPr>
            <a:picLocks noChangeAspect="1"/>
          </p:cNvPicPr>
          <p:nvPr/>
        </p:nvPicPr>
        <p:blipFill rotWithShape="1">
          <a:blip r:embed="rId3"/>
          <a:srcRect l="20769" t="38674" r="3859" b="38632"/>
          <a:stretch/>
        </p:blipFill>
        <p:spPr>
          <a:xfrm>
            <a:off x="922537" y="3039413"/>
            <a:ext cx="10346926" cy="1751527"/>
          </a:xfrm>
          <a:prstGeom prst="rect">
            <a:avLst/>
          </a:prstGeom>
        </p:spPr>
      </p:pic>
    </p:spTree>
    <p:extLst>
      <p:ext uri="{BB962C8B-B14F-4D97-AF65-F5344CB8AC3E}">
        <p14:creationId xmlns:p14="http://schemas.microsoft.com/office/powerpoint/2010/main" val="331571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F6B7-8151-4308-A0BD-5DE0FD763CBD}"/>
              </a:ext>
            </a:extLst>
          </p:cNvPr>
          <p:cNvSpPr>
            <a:spLocks noGrp="1"/>
          </p:cNvSpPr>
          <p:nvPr>
            <p:ph type="title"/>
          </p:nvPr>
        </p:nvSpPr>
        <p:spPr/>
        <p:txBody>
          <a:bodyPr/>
          <a:lstStyle/>
          <a:p>
            <a:pPr algn="l"/>
            <a:r>
              <a:rPr lang="en-US" dirty="0">
                <a:effectLst/>
              </a:rPr>
              <a:t>Producers and Consumers</a:t>
            </a:r>
          </a:p>
        </p:txBody>
      </p:sp>
      <p:sp>
        <p:nvSpPr>
          <p:cNvPr id="9" name="Content Placeholder 8">
            <a:extLst>
              <a:ext uri="{FF2B5EF4-FFF2-40B4-BE49-F238E27FC236}">
                <a16:creationId xmlns:a16="http://schemas.microsoft.com/office/drawing/2014/main" id="{302AE9FC-6FB4-4FB1-9D28-EEE3224B8F8C}"/>
              </a:ext>
            </a:extLst>
          </p:cNvPr>
          <p:cNvSpPr>
            <a:spLocks noGrp="1"/>
          </p:cNvSpPr>
          <p:nvPr>
            <p:ph idx="1"/>
          </p:nvPr>
        </p:nvSpPr>
        <p:spPr/>
        <p:txBody>
          <a:bodyPr>
            <a:normAutofit/>
          </a:bodyPr>
          <a:lstStyle/>
          <a:p>
            <a:r>
              <a:rPr lang="en-US" sz="2400" dirty="0"/>
              <a:t>Two basic types of Kafka client.</a:t>
            </a:r>
          </a:p>
          <a:p>
            <a:r>
              <a:rPr lang="en-US" sz="2400" dirty="0">
                <a:effectLst/>
              </a:rPr>
              <a:t>Producers publish data to the topics.</a:t>
            </a:r>
          </a:p>
          <a:p>
            <a:r>
              <a:rPr lang="en-US" sz="2400" dirty="0">
                <a:effectLst/>
              </a:rPr>
              <a:t>Consumers read messages.</a:t>
            </a:r>
            <a:endParaRPr lang="en-US" sz="2800" dirty="0"/>
          </a:p>
        </p:txBody>
      </p:sp>
      <p:pic>
        <p:nvPicPr>
          <p:cNvPr id="5" name="Content Placeholder 5">
            <a:extLst>
              <a:ext uri="{FF2B5EF4-FFF2-40B4-BE49-F238E27FC236}">
                <a16:creationId xmlns:a16="http://schemas.microsoft.com/office/drawing/2014/main" id="{262A9A15-8EDE-426A-92CC-8F8E507596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769899" y="1580050"/>
            <a:ext cx="4928615" cy="4144833"/>
          </a:xfrm>
          <a:prstGeom prst="rect">
            <a:avLst/>
          </a:prstGeom>
          <a:solidFill>
            <a:schemeClr val="accent1">
              <a:alpha val="38000"/>
            </a:schemeClr>
          </a:solidFill>
          <a:effectLst>
            <a:outerShdw blurRad="25400" dir="17880000">
              <a:srgbClr val="000000">
                <a:alpha val="46000"/>
              </a:srgbClr>
            </a:outerShdw>
          </a:effectLst>
        </p:spPr>
      </p:pic>
    </p:spTree>
    <p:extLst>
      <p:ext uri="{BB962C8B-B14F-4D97-AF65-F5344CB8AC3E}">
        <p14:creationId xmlns:p14="http://schemas.microsoft.com/office/powerpoint/2010/main" val="3860018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5522E-6E7B-45B3-A29C-71E496FFF2C4}"/>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2F9C7594-67A3-47FC-A5D0-1D1C4A154DDC}"/>
              </a:ext>
            </a:extLst>
          </p:cNvPr>
          <p:cNvPicPr>
            <a:picLocks noGrp="1" noChangeAspect="1"/>
          </p:cNvPicPr>
          <p:nvPr>
            <p:ph idx="1"/>
          </p:nvPr>
        </p:nvPicPr>
        <p:blipFill rotWithShape="1">
          <a:blip r:embed="rId2"/>
          <a:srcRect l="20515" t="56373" r="4276" b="26977"/>
          <a:stretch/>
        </p:blipFill>
        <p:spPr>
          <a:xfrm>
            <a:off x="892159" y="3888534"/>
            <a:ext cx="10418669" cy="1294086"/>
          </a:xfrm>
          <a:prstGeom prst="rect">
            <a:avLst/>
          </a:prstGeom>
        </p:spPr>
      </p:pic>
      <p:pic>
        <p:nvPicPr>
          <p:cNvPr id="4" name="Picture 3">
            <a:extLst>
              <a:ext uri="{FF2B5EF4-FFF2-40B4-BE49-F238E27FC236}">
                <a16:creationId xmlns:a16="http://schemas.microsoft.com/office/drawing/2014/main" id="{30ABC83B-481B-41ED-8551-93DCD2C73FAA}"/>
              </a:ext>
            </a:extLst>
          </p:cNvPr>
          <p:cNvPicPr>
            <a:picLocks noChangeAspect="1"/>
          </p:cNvPicPr>
          <p:nvPr/>
        </p:nvPicPr>
        <p:blipFill rotWithShape="1">
          <a:blip r:embed="rId2"/>
          <a:srcRect l="20916" t="34171" r="7582" b="50000"/>
          <a:stretch/>
        </p:blipFill>
        <p:spPr>
          <a:xfrm>
            <a:off x="892159" y="2134914"/>
            <a:ext cx="10397033" cy="1294086"/>
          </a:xfrm>
          <a:prstGeom prst="rect">
            <a:avLst/>
          </a:prstGeom>
        </p:spPr>
      </p:pic>
    </p:spTree>
    <p:extLst>
      <p:ext uri="{BB962C8B-B14F-4D97-AF65-F5344CB8AC3E}">
        <p14:creationId xmlns:p14="http://schemas.microsoft.com/office/powerpoint/2010/main" val="1659206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F6B7-8151-4308-A0BD-5DE0FD763CBD}"/>
              </a:ext>
            </a:extLst>
          </p:cNvPr>
          <p:cNvSpPr>
            <a:spLocks noGrp="1"/>
          </p:cNvSpPr>
          <p:nvPr>
            <p:ph type="title"/>
          </p:nvPr>
        </p:nvSpPr>
        <p:spPr/>
        <p:txBody>
          <a:bodyPr/>
          <a:lstStyle/>
          <a:p>
            <a:pPr algn="l"/>
            <a:r>
              <a:rPr lang="en-US" dirty="0"/>
              <a:t>Consumer group</a:t>
            </a:r>
          </a:p>
        </p:txBody>
      </p:sp>
      <p:pic>
        <p:nvPicPr>
          <p:cNvPr id="3" name="Picture 2">
            <a:extLst>
              <a:ext uri="{FF2B5EF4-FFF2-40B4-BE49-F238E27FC236}">
                <a16:creationId xmlns:a16="http://schemas.microsoft.com/office/drawing/2014/main" id="{8E8A88B5-3813-4D13-A873-312CD6198B40}"/>
              </a:ext>
            </a:extLst>
          </p:cNvPr>
          <p:cNvPicPr>
            <a:picLocks noChangeAspect="1"/>
          </p:cNvPicPr>
          <p:nvPr/>
        </p:nvPicPr>
        <p:blipFill rotWithShape="1">
          <a:blip r:embed="rId3"/>
          <a:srcRect l="36078" t="32865" r="15043" b="29415"/>
          <a:stretch/>
        </p:blipFill>
        <p:spPr>
          <a:xfrm>
            <a:off x="952937" y="1580050"/>
            <a:ext cx="10275478" cy="4458143"/>
          </a:xfrm>
          <a:prstGeom prst="rect">
            <a:avLst/>
          </a:prstGeom>
        </p:spPr>
      </p:pic>
    </p:spTree>
    <p:extLst>
      <p:ext uri="{BB962C8B-B14F-4D97-AF65-F5344CB8AC3E}">
        <p14:creationId xmlns:p14="http://schemas.microsoft.com/office/powerpoint/2010/main" val="3921887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F6B7-8151-4308-A0BD-5DE0FD763CBD}"/>
              </a:ext>
            </a:extLst>
          </p:cNvPr>
          <p:cNvSpPr>
            <a:spLocks noGrp="1"/>
          </p:cNvSpPr>
          <p:nvPr>
            <p:ph type="title"/>
          </p:nvPr>
        </p:nvSpPr>
        <p:spPr/>
        <p:txBody>
          <a:bodyPr/>
          <a:lstStyle/>
          <a:p>
            <a:pPr algn="l"/>
            <a:r>
              <a:rPr lang="en-US" dirty="0"/>
              <a:t>Consumer group</a:t>
            </a:r>
          </a:p>
        </p:txBody>
      </p:sp>
      <p:pic>
        <p:nvPicPr>
          <p:cNvPr id="6" name="Picture 5">
            <a:extLst>
              <a:ext uri="{FF2B5EF4-FFF2-40B4-BE49-F238E27FC236}">
                <a16:creationId xmlns:a16="http://schemas.microsoft.com/office/drawing/2014/main" id="{C2C32E68-929F-476F-AB70-F3C42A80C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835" y="1580050"/>
            <a:ext cx="7189681" cy="4900430"/>
          </a:xfrm>
          <a:prstGeom prst="rect">
            <a:avLst/>
          </a:prstGeom>
        </p:spPr>
      </p:pic>
    </p:spTree>
    <p:extLst>
      <p:ext uri="{BB962C8B-B14F-4D97-AF65-F5344CB8AC3E}">
        <p14:creationId xmlns:p14="http://schemas.microsoft.com/office/powerpoint/2010/main" val="4091251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F6B7-8151-4308-A0BD-5DE0FD763CBD}"/>
              </a:ext>
            </a:extLst>
          </p:cNvPr>
          <p:cNvSpPr>
            <a:spLocks noGrp="1"/>
          </p:cNvSpPr>
          <p:nvPr>
            <p:ph type="title"/>
          </p:nvPr>
        </p:nvSpPr>
        <p:spPr/>
        <p:txBody>
          <a:bodyPr>
            <a:normAutofit/>
          </a:bodyPr>
          <a:lstStyle/>
          <a:p>
            <a:pPr algn="l"/>
            <a:r>
              <a:rPr lang="en-US" dirty="0">
                <a:effectLst/>
              </a:rPr>
              <a:t>Retention and Compaction</a:t>
            </a:r>
          </a:p>
        </p:txBody>
      </p:sp>
      <p:sp>
        <p:nvSpPr>
          <p:cNvPr id="9" name="Content Placeholder 8">
            <a:extLst>
              <a:ext uri="{FF2B5EF4-FFF2-40B4-BE49-F238E27FC236}">
                <a16:creationId xmlns:a16="http://schemas.microsoft.com/office/drawing/2014/main" id="{302AE9FC-6FB4-4FB1-9D28-EEE3224B8F8C}"/>
              </a:ext>
            </a:extLst>
          </p:cNvPr>
          <p:cNvSpPr>
            <a:spLocks noGrp="1"/>
          </p:cNvSpPr>
          <p:nvPr>
            <p:ph idx="1"/>
          </p:nvPr>
        </p:nvSpPr>
        <p:spPr/>
        <p:txBody>
          <a:bodyPr>
            <a:normAutofit/>
          </a:bodyPr>
          <a:lstStyle/>
          <a:p>
            <a:r>
              <a:rPr lang="en-US" sz="2400" dirty="0">
                <a:effectLst/>
              </a:rPr>
              <a:t>Durable storage of messages for some period of time.</a:t>
            </a:r>
          </a:p>
          <a:p>
            <a:r>
              <a:rPr lang="en-US" sz="2400" dirty="0">
                <a:effectLst/>
              </a:rPr>
              <a:t>Retaining messages:</a:t>
            </a:r>
          </a:p>
          <a:p>
            <a:pPr lvl="1"/>
            <a:r>
              <a:rPr lang="en-US" sz="2200" dirty="0">
                <a:effectLst/>
              </a:rPr>
              <a:t> for </a:t>
            </a:r>
            <a:r>
              <a:rPr lang="en-US" sz="2200" b="1" dirty="0">
                <a:effectLst/>
              </a:rPr>
              <a:t>some period of time</a:t>
            </a:r>
          </a:p>
          <a:p>
            <a:pPr lvl="1"/>
            <a:r>
              <a:rPr lang="en-US" sz="2200" dirty="0">
                <a:effectLst/>
              </a:rPr>
              <a:t>Until the topic reaches a </a:t>
            </a:r>
            <a:r>
              <a:rPr lang="en-US" sz="2200" b="1" dirty="0">
                <a:effectLst/>
              </a:rPr>
              <a:t>certain size</a:t>
            </a:r>
          </a:p>
          <a:p>
            <a:r>
              <a:rPr lang="en-US" sz="2400" dirty="0">
                <a:effectLst/>
              </a:rPr>
              <a:t>Retention policy:</a:t>
            </a:r>
          </a:p>
          <a:p>
            <a:pPr lvl="1"/>
            <a:r>
              <a:rPr lang="en-US" sz="2200" dirty="0">
                <a:effectLst/>
              </a:rPr>
              <a:t>Delete</a:t>
            </a:r>
          </a:p>
          <a:p>
            <a:pPr lvl="1"/>
            <a:r>
              <a:rPr lang="en-US" sz="2200" dirty="0">
                <a:effectLst/>
              </a:rPr>
              <a:t>Compact</a:t>
            </a:r>
          </a:p>
          <a:p>
            <a:endParaRPr lang="en-US" sz="2400" dirty="0">
              <a:effectLst/>
            </a:endParaRPr>
          </a:p>
        </p:txBody>
      </p:sp>
    </p:spTree>
    <p:extLst>
      <p:ext uri="{BB962C8B-B14F-4D97-AF65-F5344CB8AC3E}">
        <p14:creationId xmlns:p14="http://schemas.microsoft.com/office/powerpoint/2010/main" val="1878375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F6B7-8151-4308-A0BD-5DE0FD763CBD}"/>
              </a:ext>
            </a:extLst>
          </p:cNvPr>
          <p:cNvSpPr>
            <a:spLocks noGrp="1"/>
          </p:cNvSpPr>
          <p:nvPr>
            <p:ph type="title"/>
          </p:nvPr>
        </p:nvSpPr>
        <p:spPr/>
        <p:txBody>
          <a:bodyPr>
            <a:normAutofit/>
          </a:bodyPr>
          <a:lstStyle/>
          <a:p>
            <a:pPr algn="l"/>
            <a:r>
              <a:rPr lang="en-US" dirty="0">
                <a:effectLst/>
              </a:rPr>
              <a:t>Retention and Compaction</a:t>
            </a:r>
          </a:p>
        </p:txBody>
      </p:sp>
      <p:sp>
        <p:nvSpPr>
          <p:cNvPr id="5" name="Content Placeholder 4">
            <a:extLst>
              <a:ext uri="{FF2B5EF4-FFF2-40B4-BE49-F238E27FC236}">
                <a16:creationId xmlns:a16="http://schemas.microsoft.com/office/drawing/2014/main" id="{7A0092AB-A68A-489D-8AAD-8B6CDD741EB7}"/>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46C6EED8-8ACE-452A-9D02-690661ABF4F8}"/>
              </a:ext>
            </a:extLst>
          </p:cNvPr>
          <p:cNvPicPr>
            <a:picLocks noChangeAspect="1"/>
          </p:cNvPicPr>
          <p:nvPr/>
        </p:nvPicPr>
        <p:blipFill rotWithShape="1">
          <a:blip r:embed="rId3"/>
          <a:srcRect l="6207" t="35165" r="34957" b="26655"/>
          <a:stretch/>
        </p:blipFill>
        <p:spPr>
          <a:xfrm>
            <a:off x="924443" y="1875058"/>
            <a:ext cx="10343114" cy="3773532"/>
          </a:xfrm>
          <a:prstGeom prst="rect">
            <a:avLst/>
          </a:prstGeom>
        </p:spPr>
      </p:pic>
    </p:spTree>
    <p:extLst>
      <p:ext uri="{BB962C8B-B14F-4D97-AF65-F5344CB8AC3E}">
        <p14:creationId xmlns:p14="http://schemas.microsoft.com/office/powerpoint/2010/main" val="2047689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F6B7-8151-4308-A0BD-5DE0FD763CBD}"/>
              </a:ext>
            </a:extLst>
          </p:cNvPr>
          <p:cNvSpPr>
            <a:spLocks noGrp="1"/>
          </p:cNvSpPr>
          <p:nvPr>
            <p:ph type="title"/>
          </p:nvPr>
        </p:nvSpPr>
        <p:spPr/>
        <p:txBody>
          <a:bodyPr>
            <a:normAutofit/>
          </a:bodyPr>
          <a:lstStyle/>
          <a:p>
            <a:pPr algn="l"/>
            <a:r>
              <a:rPr lang="en-US" dirty="0">
                <a:effectLst/>
              </a:rPr>
              <a:t>Retention and Compaction</a:t>
            </a:r>
          </a:p>
        </p:txBody>
      </p:sp>
      <p:sp>
        <p:nvSpPr>
          <p:cNvPr id="5" name="Content Placeholder 4">
            <a:extLst>
              <a:ext uri="{FF2B5EF4-FFF2-40B4-BE49-F238E27FC236}">
                <a16:creationId xmlns:a16="http://schemas.microsoft.com/office/drawing/2014/main" id="{7A0092AB-A68A-489D-8AAD-8B6CDD741EB7}"/>
              </a:ext>
            </a:extLst>
          </p:cNvPr>
          <p:cNvSpPr>
            <a:spLocks noGrp="1"/>
          </p:cNvSpPr>
          <p:nvPr>
            <p:ph idx="1"/>
          </p:nvPr>
        </p:nvSpPr>
        <p:spPr/>
        <p:txBody>
          <a:bodyPr/>
          <a:lstStyle/>
          <a:p>
            <a:endParaRPr lang="en-US" dirty="0"/>
          </a:p>
        </p:txBody>
      </p:sp>
      <p:pic>
        <p:nvPicPr>
          <p:cNvPr id="3" name="Picture 2">
            <a:extLst>
              <a:ext uri="{FF2B5EF4-FFF2-40B4-BE49-F238E27FC236}">
                <a16:creationId xmlns:a16="http://schemas.microsoft.com/office/drawing/2014/main" id="{5F7D4A19-32A1-4B89-8462-70D2792E357E}"/>
              </a:ext>
            </a:extLst>
          </p:cNvPr>
          <p:cNvPicPr>
            <a:picLocks noChangeAspect="1"/>
          </p:cNvPicPr>
          <p:nvPr/>
        </p:nvPicPr>
        <p:blipFill rotWithShape="1">
          <a:blip r:embed="rId3"/>
          <a:srcRect l="7495" t="20906" r="41551" b="8868"/>
          <a:stretch/>
        </p:blipFill>
        <p:spPr>
          <a:xfrm>
            <a:off x="2813890" y="1580050"/>
            <a:ext cx="6553572" cy="5078246"/>
          </a:xfrm>
          <a:prstGeom prst="rect">
            <a:avLst/>
          </a:prstGeom>
        </p:spPr>
      </p:pic>
    </p:spTree>
    <p:extLst>
      <p:ext uri="{BB962C8B-B14F-4D97-AF65-F5344CB8AC3E}">
        <p14:creationId xmlns:p14="http://schemas.microsoft.com/office/powerpoint/2010/main" val="2001288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F6B7-8151-4308-A0BD-5DE0FD763CBD}"/>
              </a:ext>
            </a:extLst>
          </p:cNvPr>
          <p:cNvSpPr>
            <a:spLocks noGrp="1"/>
          </p:cNvSpPr>
          <p:nvPr>
            <p:ph type="title"/>
          </p:nvPr>
        </p:nvSpPr>
        <p:spPr/>
        <p:txBody>
          <a:bodyPr/>
          <a:lstStyle/>
          <a:p>
            <a:pPr algn="l"/>
            <a:r>
              <a:rPr lang="en-US" dirty="0"/>
              <a:t>Mirror Maker</a:t>
            </a:r>
          </a:p>
        </p:txBody>
      </p:sp>
      <p:sp>
        <p:nvSpPr>
          <p:cNvPr id="3" name="Content Placeholder 2">
            <a:extLst>
              <a:ext uri="{FF2B5EF4-FFF2-40B4-BE49-F238E27FC236}">
                <a16:creationId xmlns:a16="http://schemas.microsoft.com/office/drawing/2014/main" id="{D73341FB-83A0-422C-92F1-8FF837899292}"/>
              </a:ext>
            </a:extLst>
          </p:cNvPr>
          <p:cNvSpPr>
            <a:spLocks noGrp="1"/>
          </p:cNvSpPr>
          <p:nvPr>
            <p:ph idx="1"/>
          </p:nvPr>
        </p:nvSpPr>
        <p:spPr/>
        <p:txBody>
          <a:bodyPr>
            <a:normAutofit/>
          </a:bodyPr>
          <a:lstStyle/>
          <a:p>
            <a:r>
              <a:rPr lang="en-US" dirty="0">
                <a:effectLst/>
              </a:rPr>
              <a:t>A Kafka utility for disaster recovery.</a:t>
            </a:r>
          </a:p>
          <a:p>
            <a:r>
              <a:rPr lang="en-US" dirty="0">
                <a:effectLst/>
              </a:rPr>
              <a:t>Kafka uses replication for failover.</a:t>
            </a:r>
          </a:p>
          <a:p>
            <a:r>
              <a:rPr lang="en-US" dirty="0">
                <a:effectLst/>
              </a:rPr>
              <a:t>Mirror Maker replicates a Kafka cluster.</a:t>
            </a:r>
          </a:p>
        </p:txBody>
      </p:sp>
      <p:pic>
        <p:nvPicPr>
          <p:cNvPr id="4" name="Picture 3">
            <a:extLst>
              <a:ext uri="{FF2B5EF4-FFF2-40B4-BE49-F238E27FC236}">
                <a16:creationId xmlns:a16="http://schemas.microsoft.com/office/drawing/2014/main" id="{5F6307B4-5AB7-41B1-A883-7E5815C06D60}"/>
              </a:ext>
            </a:extLst>
          </p:cNvPr>
          <p:cNvPicPr>
            <a:picLocks noChangeAspect="1"/>
          </p:cNvPicPr>
          <p:nvPr/>
        </p:nvPicPr>
        <p:blipFill rotWithShape="1">
          <a:blip r:embed="rId3"/>
          <a:srcRect l="37500" t="30824" r="14062" b="13315"/>
          <a:stretch/>
        </p:blipFill>
        <p:spPr>
          <a:xfrm>
            <a:off x="5701921" y="2211399"/>
            <a:ext cx="6226222" cy="4037001"/>
          </a:xfrm>
          <a:prstGeom prst="rect">
            <a:avLst/>
          </a:prstGeom>
        </p:spPr>
      </p:pic>
    </p:spTree>
    <p:extLst>
      <p:ext uri="{BB962C8B-B14F-4D97-AF65-F5344CB8AC3E}">
        <p14:creationId xmlns:p14="http://schemas.microsoft.com/office/powerpoint/2010/main" val="1510673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F6B7-8151-4308-A0BD-5DE0FD763CBD}"/>
              </a:ext>
            </a:extLst>
          </p:cNvPr>
          <p:cNvSpPr>
            <a:spLocks noGrp="1"/>
          </p:cNvSpPr>
          <p:nvPr>
            <p:ph type="title"/>
          </p:nvPr>
        </p:nvSpPr>
        <p:spPr/>
        <p:txBody>
          <a:bodyPr/>
          <a:lstStyle/>
          <a:p>
            <a:pPr algn="l"/>
            <a:r>
              <a:rPr lang="en-US" dirty="0"/>
              <a:t>Zookeeper</a:t>
            </a:r>
          </a:p>
        </p:txBody>
      </p:sp>
      <p:sp>
        <p:nvSpPr>
          <p:cNvPr id="3" name="Content Placeholder 2">
            <a:extLst>
              <a:ext uri="{FF2B5EF4-FFF2-40B4-BE49-F238E27FC236}">
                <a16:creationId xmlns:a16="http://schemas.microsoft.com/office/drawing/2014/main" id="{D73341FB-83A0-422C-92F1-8FF837899292}"/>
              </a:ext>
            </a:extLst>
          </p:cNvPr>
          <p:cNvSpPr>
            <a:spLocks noGrp="1"/>
          </p:cNvSpPr>
          <p:nvPr>
            <p:ph idx="1"/>
          </p:nvPr>
        </p:nvSpPr>
        <p:spPr/>
        <p:txBody>
          <a:bodyPr>
            <a:normAutofit/>
          </a:bodyPr>
          <a:lstStyle/>
          <a:p>
            <a:r>
              <a:rPr lang="en-US" sz="2400" dirty="0">
                <a:effectLst/>
              </a:rPr>
              <a:t>Kafka uses Zookeeper to</a:t>
            </a:r>
          </a:p>
          <a:p>
            <a:pPr lvl="1"/>
            <a:r>
              <a:rPr lang="en-US" dirty="0">
                <a:effectLst/>
              </a:rPr>
              <a:t>Leadership election of Kafka Broker</a:t>
            </a:r>
          </a:p>
          <a:p>
            <a:pPr lvl="1"/>
            <a:r>
              <a:rPr lang="en-US" dirty="0">
                <a:effectLst/>
              </a:rPr>
              <a:t>Manage service discovery </a:t>
            </a:r>
          </a:p>
          <a:p>
            <a:pPr lvl="1"/>
            <a:r>
              <a:rPr lang="en-US" dirty="0"/>
              <a:t>Storing metadata for the brokers</a:t>
            </a:r>
            <a:endParaRPr lang="en-US" sz="5200" dirty="0"/>
          </a:p>
          <a:p>
            <a:pPr lvl="1"/>
            <a:r>
              <a:rPr lang="en-US" dirty="0"/>
              <a:t>Receive changes in cluster(node joined, node died, topic added,…)</a:t>
            </a:r>
          </a:p>
          <a:p>
            <a:pPr lvl="1"/>
            <a:r>
              <a:rPr lang="en-US" dirty="0"/>
              <a:t>…</a:t>
            </a:r>
          </a:p>
        </p:txBody>
      </p:sp>
    </p:spTree>
    <p:extLst>
      <p:ext uri="{BB962C8B-B14F-4D97-AF65-F5344CB8AC3E}">
        <p14:creationId xmlns:p14="http://schemas.microsoft.com/office/powerpoint/2010/main" val="1009040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FD0F3-53C6-4479-A20A-14EF1D4203F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E52F96A-040F-4182-9411-F6C45E050C1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C26755D-D97B-4713-8B58-42FD724496FA}"/>
              </a:ext>
            </a:extLst>
          </p:cNvPr>
          <p:cNvPicPr>
            <a:picLocks noChangeAspect="1"/>
          </p:cNvPicPr>
          <p:nvPr/>
        </p:nvPicPr>
        <p:blipFill>
          <a:blip r:embed="rId2"/>
          <a:stretch>
            <a:fillRect/>
          </a:stretch>
        </p:blipFill>
        <p:spPr>
          <a:xfrm>
            <a:off x="445229" y="1264276"/>
            <a:ext cx="11290894" cy="4329448"/>
          </a:xfrm>
          <a:prstGeom prst="rect">
            <a:avLst/>
          </a:prstGeom>
        </p:spPr>
      </p:pic>
    </p:spTree>
    <p:extLst>
      <p:ext uri="{BB962C8B-B14F-4D97-AF65-F5344CB8AC3E}">
        <p14:creationId xmlns:p14="http://schemas.microsoft.com/office/powerpoint/2010/main" val="3043256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F6B7-8151-4308-A0BD-5DE0FD763CBD}"/>
              </a:ext>
            </a:extLst>
          </p:cNvPr>
          <p:cNvSpPr>
            <a:spLocks noGrp="1"/>
          </p:cNvSpPr>
          <p:nvPr>
            <p:ph type="title"/>
          </p:nvPr>
        </p:nvSpPr>
        <p:spPr/>
        <p:txBody>
          <a:bodyPr/>
          <a:lstStyle/>
          <a:p>
            <a:pPr algn="l"/>
            <a:r>
              <a:rPr lang="en-US" dirty="0">
                <a:effectLst/>
              </a:rPr>
              <a:t>Kafka Ecosystem</a:t>
            </a:r>
          </a:p>
        </p:txBody>
      </p:sp>
      <p:pic>
        <p:nvPicPr>
          <p:cNvPr id="5" name="Content Placeholder 4">
            <a:extLst>
              <a:ext uri="{FF2B5EF4-FFF2-40B4-BE49-F238E27FC236}">
                <a16:creationId xmlns:a16="http://schemas.microsoft.com/office/drawing/2014/main" id="{39B06425-1F17-46BC-A854-F57957DAEB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2200" y="1506195"/>
            <a:ext cx="7266372" cy="5154556"/>
          </a:xfrm>
          <a:solidFill>
            <a:schemeClr val="accent1">
              <a:lumMod val="60000"/>
              <a:lumOff val="40000"/>
              <a:alpha val="49000"/>
            </a:schemeClr>
          </a:solidFill>
        </p:spPr>
      </p:pic>
    </p:spTree>
    <p:extLst>
      <p:ext uri="{BB962C8B-B14F-4D97-AF65-F5344CB8AC3E}">
        <p14:creationId xmlns:p14="http://schemas.microsoft.com/office/powerpoint/2010/main" val="1260925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F6B7-8151-4308-A0BD-5DE0FD763CBD}"/>
              </a:ext>
            </a:extLst>
          </p:cNvPr>
          <p:cNvSpPr>
            <a:spLocks noGrp="1"/>
          </p:cNvSpPr>
          <p:nvPr>
            <p:ph type="title"/>
          </p:nvPr>
        </p:nvSpPr>
        <p:spPr/>
        <p:txBody>
          <a:bodyPr/>
          <a:lstStyle/>
          <a:p>
            <a:pPr algn="l"/>
            <a:r>
              <a:rPr lang="en-US" dirty="0">
                <a:effectLst/>
              </a:rPr>
              <a:t>Kafka Ecosystem</a:t>
            </a:r>
          </a:p>
        </p:txBody>
      </p:sp>
      <p:sp>
        <p:nvSpPr>
          <p:cNvPr id="4" name="Content Placeholder 3">
            <a:extLst>
              <a:ext uri="{FF2B5EF4-FFF2-40B4-BE49-F238E27FC236}">
                <a16:creationId xmlns:a16="http://schemas.microsoft.com/office/drawing/2014/main" id="{B88D5C36-4532-4E46-9049-46AFBF37954A}"/>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6A21051D-78A1-46DB-AE97-D95D096E9138}"/>
              </a:ext>
            </a:extLst>
          </p:cNvPr>
          <p:cNvPicPr>
            <a:picLocks noChangeAspect="1"/>
          </p:cNvPicPr>
          <p:nvPr/>
        </p:nvPicPr>
        <p:blipFill rotWithShape="1">
          <a:blip r:embed="rId3"/>
          <a:srcRect l="5818" t="28941" r="31828" b="15994"/>
          <a:stretch/>
        </p:blipFill>
        <p:spPr>
          <a:xfrm>
            <a:off x="1599248" y="1531794"/>
            <a:ext cx="8982856" cy="4460059"/>
          </a:xfrm>
          <a:prstGeom prst="rect">
            <a:avLst/>
          </a:prstGeom>
        </p:spPr>
      </p:pic>
    </p:spTree>
    <p:extLst>
      <p:ext uri="{BB962C8B-B14F-4D97-AF65-F5344CB8AC3E}">
        <p14:creationId xmlns:p14="http://schemas.microsoft.com/office/powerpoint/2010/main" val="1416608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4337-B681-47F7-94C5-851A2E349A90}"/>
              </a:ext>
            </a:extLst>
          </p:cNvPr>
          <p:cNvSpPr>
            <a:spLocks noGrp="1"/>
          </p:cNvSpPr>
          <p:nvPr>
            <p:ph type="title"/>
          </p:nvPr>
        </p:nvSpPr>
        <p:spPr/>
        <p:txBody>
          <a:bodyPr>
            <a:normAutofit/>
          </a:bodyPr>
          <a:lstStyle/>
          <a:p>
            <a:pPr algn="l"/>
            <a:r>
              <a:rPr lang="en-US" dirty="0"/>
              <a:t>Agenda</a:t>
            </a:r>
            <a:endParaRPr lang="en-US" dirty="0">
              <a:effectLst/>
            </a:endParaRPr>
          </a:p>
        </p:txBody>
      </p:sp>
      <p:sp>
        <p:nvSpPr>
          <p:cNvPr id="3" name="Content Placeholder 2">
            <a:extLst>
              <a:ext uri="{FF2B5EF4-FFF2-40B4-BE49-F238E27FC236}">
                <a16:creationId xmlns:a16="http://schemas.microsoft.com/office/drawing/2014/main" id="{9F6F05D8-73B6-444B-9955-3002419D249F}"/>
              </a:ext>
            </a:extLst>
          </p:cNvPr>
          <p:cNvSpPr>
            <a:spLocks noGrp="1"/>
          </p:cNvSpPr>
          <p:nvPr>
            <p:ph idx="1"/>
          </p:nvPr>
        </p:nvSpPr>
        <p:spPr/>
        <p:txBody>
          <a:bodyPr>
            <a:normAutofit/>
          </a:bodyPr>
          <a:lstStyle/>
          <a:p>
            <a:r>
              <a:rPr lang="en-US" sz="2400" dirty="0">
                <a:solidFill>
                  <a:schemeClr val="bg2">
                    <a:lumMod val="50000"/>
                    <a:lumOff val="50000"/>
                  </a:schemeClr>
                </a:solidFill>
              </a:rPr>
              <a:t>History</a:t>
            </a:r>
          </a:p>
          <a:p>
            <a:r>
              <a:rPr lang="en-US" sz="2400" dirty="0">
                <a:solidFill>
                  <a:schemeClr val="bg2">
                    <a:lumMod val="50000"/>
                    <a:lumOff val="50000"/>
                  </a:schemeClr>
                </a:solidFill>
                <a:effectLst/>
              </a:rPr>
              <a:t>Introduction</a:t>
            </a:r>
          </a:p>
          <a:p>
            <a:r>
              <a:rPr lang="en-US" sz="2400" dirty="0">
                <a:effectLst/>
              </a:rPr>
              <a:t>Use Cases</a:t>
            </a:r>
          </a:p>
          <a:p>
            <a:r>
              <a:rPr lang="en-US" sz="2400" dirty="0">
                <a:solidFill>
                  <a:schemeClr val="bg2">
                    <a:lumMod val="50000"/>
                    <a:lumOff val="50000"/>
                  </a:schemeClr>
                </a:solidFill>
                <a:effectLst/>
              </a:rPr>
              <a:t>Kafka Internal</a:t>
            </a:r>
          </a:p>
          <a:p>
            <a:r>
              <a:rPr lang="en-US" sz="2400" dirty="0">
                <a:solidFill>
                  <a:schemeClr val="bg2">
                    <a:lumMod val="50000"/>
                    <a:lumOff val="50000"/>
                  </a:schemeClr>
                </a:solidFill>
                <a:effectLst/>
              </a:rPr>
              <a:t>Kafka streams</a:t>
            </a:r>
          </a:p>
          <a:p>
            <a:r>
              <a:rPr lang="en-US" sz="2400" dirty="0">
                <a:solidFill>
                  <a:schemeClr val="bg2">
                    <a:lumMod val="50000"/>
                    <a:lumOff val="50000"/>
                  </a:schemeClr>
                </a:solidFill>
                <a:effectLst/>
              </a:rPr>
              <a:t>Summary</a:t>
            </a:r>
          </a:p>
          <a:p>
            <a:endParaRPr lang="en-US" dirty="0">
              <a:effectLst/>
            </a:endParaRPr>
          </a:p>
          <a:p>
            <a:endParaRPr lang="en-US" b="1" dirty="0">
              <a:effectLst/>
            </a:endParaRPr>
          </a:p>
          <a:p>
            <a:endParaRPr lang="en-US" b="1" dirty="0">
              <a:effectLst/>
            </a:endParaRPr>
          </a:p>
          <a:p>
            <a:endParaRPr lang="en-US" sz="2400" dirty="0"/>
          </a:p>
          <a:p>
            <a:endParaRPr lang="en-US" sz="2400" dirty="0"/>
          </a:p>
        </p:txBody>
      </p:sp>
    </p:spTree>
    <p:extLst>
      <p:ext uri="{BB962C8B-B14F-4D97-AF65-F5344CB8AC3E}">
        <p14:creationId xmlns:p14="http://schemas.microsoft.com/office/powerpoint/2010/main" val="4101874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4337-B681-47F7-94C5-851A2E349A90}"/>
              </a:ext>
            </a:extLst>
          </p:cNvPr>
          <p:cNvSpPr>
            <a:spLocks noGrp="1"/>
          </p:cNvSpPr>
          <p:nvPr>
            <p:ph type="title"/>
          </p:nvPr>
        </p:nvSpPr>
        <p:spPr/>
        <p:txBody>
          <a:bodyPr>
            <a:normAutofit/>
          </a:bodyPr>
          <a:lstStyle/>
          <a:p>
            <a:pPr algn="l"/>
            <a:r>
              <a:rPr lang="en-US" dirty="0">
                <a:effectLst/>
              </a:rPr>
              <a:t>Use cases</a:t>
            </a:r>
            <a:endParaRPr lang="en-US" dirty="0"/>
          </a:p>
        </p:txBody>
      </p:sp>
      <p:sp>
        <p:nvSpPr>
          <p:cNvPr id="3" name="Content Placeholder 2">
            <a:extLst>
              <a:ext uri="{FF2B5EF4-FFF2-40B4-BE49-F238E27FC236}">
                <a16:creationId xmlns:a16="http://schemas.microsoft.com/office/drawing/2014/main" id="{9F6F05D8-73B6-444B-9955-3002419D249F}"/>
              </a:ext>
            </a:extLst>
          </p:cNvPr>
          <p:cNvSpPr>
            <a:spLocks noGrp="1"/>
          </p:cNvSpPr>
          <p:nvPr>
            <p:ph idx="1"/>
          </p:nvPr>
        </p:nvSpPr>
        <p:spPr/>
        <p:txBody>
          <a:bodyPr>
            <a:normAutofit/>
          </a:bodyPr>
          <a:lstStyle/>
          <a:p>
            <a:r>
              <a:rPr lang="en-US" sz="2400" dirty="0"/>
              <a:t>Activity tracking</a:t>
            </a:r>
          </a:p>
          <a:p>
            <a:r>
              <a:rPr lang="en-US" sz="2400" dirty="0"/>
              <a:t>Messaging</a:t>
            </a:r>
          </a:p>
          <a:p>
            <a:r>
              <a:rPr lang="en-US" sz="2400" dirty="0"/>
              <a:t>Metrics and logging</a:t>
            </a:r>
          </a:p>
          <a:p>
            <a:r>
              <a:rPr lang="en-US" sz="2400" dirty="0"/>
              <a:t>Commit log</a:t>
            </a:r>
          </a:p>
          <a:p>
            <a:r>
              <a:rPr lang="en-US" sz="2400" dirty="0"/>
              <a:t>Stream processing</a:t>
            </a:r>
          </a:p>
          <a:p>
            <a:endParaRPr lang="en-US" sz="2400" dirty="0"/>
          </a:p>
          <a:p>
            <a:endParaRPr lang="en-US" sz="2400" dirty="0"/>
          </a:p>
        </p:txBody>
      </p:sp>
    </p:spTree>
    <p:extLst>
      <p:ext uri="{BB962C8B-B14F-4D97-AF65-F5344CB8AC3E}">
        <p14:creationId xmlns:p14="http://schemas.microsoft.com/office/powerpoint/2010/main" val="219964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4337-B681-47F7-94C5-851A2E349A90}"/>
              </a:ext>
            </a:extLst>
          </p:cNvPr>
          <p:cNvSpPr>
            <a:spLocks noGrp="1"/>
          </p:cNvSpPr>
          <p:nvPr>
            <p:ph type="title"/>
          </p:nvPr>
        </p:nvSpPr>
        <p:spPr/>
        <p:txBody>
          <a:bodyPr>
            <a:normAutofit/>
          </a:bodyPr>
          <a:lstStyle/>
          <a:p>
            <a:pPr algn="l"/>
            <a:r>
              <a:rPr lang="en-US" dirty="0"/>
              <a:t>Agenda</a:t>
            </a:r>
            <a:endParaRPr lang="en-US" dirty="0">
              <a:effectLst/>
            </a:endParaRPr>
          </a:p>
        </p:txBody>
      </p:sp>
      <p:sp>
        <p:nvSpPr>
          <p:cNvPr id="3" name="Content Placeholder 2">
            <a:extLst>
              <a:ext uri="{FF2B5EF4-FFF2-40B4-BE49-F238E27FC236}">
                <a16:creationId xmlns:a16="http://schemas.microsoft.com/office/drawing/2014/main" id="{9F6F05D8-73B6-444B-9955-3002419D249F}"/>
              </a:ext>
            </a:extLst>
          </p:cNvPr>
          <p:cNvSpPr>
            <a:spLocks noGrp="1"/>
          </p:cNvSpPr>
          <p:nvPr>
            <p:ph idx="1"/>
          </p:nvPr>
        </p:nvSpPr>
        <p:spPr/>
        <p:txBody>
          <a:bodyPr>
            <a:normAutofit/>
          </a:bodyPr>
          <a:lstStyle/>
          <a:p>
            <a:r>
              <a:rPr lang="en-US" sz="2400" dirty="0">
                <a:solidFill>
                  <a:schemeClr val="bg2">
                    <a:lumMod val="50000"/>
                    <a:lumOff val="50000"/>
                  </a:schemeClr>
                </a:solidFill>
              </a:rPr>
              <a:t>History</a:t>
            </a:r>
          </a:p>
          <a:p>
            <a:r>
              <a:rPr lang="en-US" sz="2400" dirty="0">
                <a:solidFill>
                  <a:schemeClr val="bg2">
                    <a:lumMod val="50000"/>
                    <a:lumOff val="50000"/>
                  </a:schemeClr>
                </a:solidFill>
                <a:effectLst/>
              </a:rPr>
              <a:t>Introduction</a:t>
            </a:r>
          </a:p>
          <a:p>
            <a:r>
              <a:rPr lang="en-US" sz="2400" dirty="0">
                <a:solidFill>
                  <a:schemeClr val="bg2">
                    <a:lumMod val="50000"/>
                    <a:lumOff val="50000"/>
                  </a:schemeClr>
                </a:solidFill>
                <a:effectLst/>
              </a:rPr>
              <a:t>Use Cases</a:t>
            </a:r>
          </a:p>
          <a:p>
            <a:r>
              <a:rPr lang="en-US" sz="2400" dirty="0">
                <a:effectLst/>
              </a:rPr>
              <a:t>Kafka Internal</a:t>
            </a:r>
          </a:p>
          <a:p>
            <a:r>
              <a:rPr lang="en-US" sz="2400" dirty="0">
                <a:solidFill>
                  <a:schemeClr val="bg2">
                    <a:lumMod val="50000"/>
                    <a:lumOff val="50000"/>
                  </a:schemeClr>
                </a:solidFill>
                <a:effectLst/>
              </a:rPr>
              <a:t>Kafka streams</a:t>
            </a:r>
          </a:p>
          <a:p>
            <a:r>
              <a:rPr lang="en-US" sz="2400" dirty="0">
                <a:solidFill>
                  <a:schemeClr val="bg2">
                    <a:lumMod val="50000"/>
                    <a:lumOff val="50000"/>
                  </a:schemeClr>
                </a:solidFill>
                <a:effectLst/>
              </a:rPr>
              <a:t>Summary</a:t>
            </a:r>
          </a:p>
          <a:p>
            <a:endParaRPr lang="en-US" dirty="0">
              <a:effectLst/>
            </a:endParaRPr>
          </a:p>
          <a:p>
            <a:endParaRPr lang="en-US" b="1" dirty="0">
              <a:effectLst/>
            </a:endParaRPr>
          </a:p>
          <a:p>
            <a:endParaRPr lang="en-US" b="1" dirty="0">
              <a:effectLst/>
            </a:endParaRPr>
          </a:p>
          <a:p>
            <a:endParaRPr lang="en-US" sz="2400" dirty="0"/>
          </a:p>
          <a:p>
            <a:endParaRPr lang="en-US" sz="2400" dirty="0"/>
          </a:p>
        </p:txBody>
      </p:sp>
    </p:spTree>
    <p:extLst>
      <p:ext uri="{BB962C8B-B14F-4D97-AF65-F5344CB8AC3E}">
        <p14:creationId xmlns:p14="http://schemas.microsoft.com/office/powerpoint/2010/main" val="2058530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F6B7-8151-4308-A0BD-5DE0FD763CBD}"/>
              </a:ext>
            </a:extLst>
          </p:cNvPr>
          <p:cNvSpPr>
            <a:spLocks noGrp="1"/>
          </p:cNvSpPr>
          <p:nvPr>
            <p:ph type="title"/>
          </p:nvPr>
        </p:nvSpPr>
        <p:spPr/>
        <p:txBody>
          <a:bodyPr/>
          <a:lstStyle/>
          <a:p>
            <a:pPr algn="l"/>
            <a:r>
              <a:rPr lang="en-US" dirty="0"/>
              <a:t>Broker</a:t>
            </a:r>
          </a:p>
        </p:txBody>
      </p:sp>
      <p:sp>
        <p:nvSpPr>
          <p:cNvPr id="3" name="Content Placeholder 2">
            <a:extLst>
              <a:ext uri="{FF2B5EF4-FFF2-40B4-BE49-F238E27FC236}">
                <a16:creationId xmlns:a16="http://schemas.microsoft.com/office/drawing/2014/main" id="{D73341FB-83A0-422C-92F1-8FF837899292}"/>
              </a:ext>
            </a:extLst>
          </p:cNvPr>
          <p:cNvSpPr>
            <a:spLocks noGrp="1"/>
          </p:cNvSpPr>
          <p:nvPr>
            <p:ph idx="1"/>
          </p:nvPr>
        </p:nvSpPr>
        <p:spPr/>
        <p:txBody>
          <a:bodyPr>
            <a:normAutofit/>
          </a:bodyPr>
          <a:lstStyle/>
          <a:p>
            <a:r>
              <a:rPr lang="en-US" sz="2400" dirty="0">
                <a:effectLst/>
              </a:rPr>
              <a:t>A single Kafka server is called a broker.</a:t>
            </a:r>
          </a:p>
          <a:p>
            <a:pPr lvl="1"/>
            <a:r>
              <a:rPr lang="en-US" sz="2000" dirty="0">
                <a:effectLst/>
              </a:rPr>
              <a:t>Receives messages from producers</a:t>
            </a:r>
          </a:p>
          <a:p>
            <a:pPr lvl="1"/>
            <a:r>
              <a:rPr lang="en-US" sz="2000" dirty="0">
                <a:effectLst/>
              </a:rPr>
              <a:t>Assigns offsets to them</a:t>
            </a:r>
          </a:p>
          <a:p>
            <a:pPr lvl="1"/>
            <a:r>
              <a:rPr lang="en-US" sz="2000" dirty="0">
                <a:effectLst/>
              </a:rPr>
              <a:t>Commits to storage on disk</a:t>
            </a:r>
            <a:endParaRPr lang="en-US" sz="5600" dirty="0">
              <a:effectLst/>
            </a:endParaRPr>
          </a:p>
          <a:p>
            <a:pPr lvl="1"/>
            <a:r>
              <a:rPr lang="en-US" sz="2000" dirty="0">
                <a:effectLst/>
              </a:rPr>
              <a:t>Services consumers</a:t>
            </a:r>
            <a:endParaRPr lang="en-US" sz="4800" dirty="0">
              <a:effectLst/>
            </a:endParaRPr>
          </a:p>
          <a:p>
            <a:r>
              <a:rPr lang="en-US" sz="2200" dirty="0">
                <a:effectLst/>
              </a:rPr>
              <a:t>Designed to operate as part of a cluster.</a:t>
            </a:r>
          </a:p>
        </p:txBody>
      </p:sp>
      <p:pic>
        <p:nvPicPr>
          <p:cNvPr id="6" name="Picture 5">
            <a:extLst>
              <a:ext uri="{FF2B5EF4-FFF2-40B4-BE49-F238E27FC236}">
                <a16:creationId xmlns:a16="http://schemas.microsoft.com/office/drawing/2014/main" id="{214E6F9E-86C2-4D8E-95E3-C671C9D514DD}"/>
              </a:ext>
            </a:extLst>
          </p:cNvPr>
          <p:cNvPicPr>
            <a:picLocks noChangeAspect="1"/>
          </p:cNvPicPr>
          <p:nvPr/>
        </p:nvPicPr>
        <p:blipFill rotWithShape="1">
          <a:blip r:embed="rId3"/>
          <a:srcRect l="36465" t="30565" r="16078" b="22745"/>
          <a:stretch/>
        </p:blipFill>
        <p:spPr>
          <a:xfrm>
            <a:off x="6096000" y="2641422"/>
            <a:ext cx="5969945" cy="3302177"/>
          </a:xfrm>
          <a:prstGeom prst="rect">
            <a:avLst/>
          </a:prstGeom>
        </p:spPr>
      </p:pic>
    </p:spTree>
    <p:extLst>
      <p:ext uri="{BB962C8B-B14F-4D97-AF65-F5344CB8AC3E}">
        <p14:creationId xmlns:p14="http://schemas.microsoft.com/office/powerpoint/2010/main" val="1294911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F6B7-8151-4308-A0BD-5DE0FD763CBD}"/>
              </a:ext>
            </a:extLst>
          </p:cNvPr>
          <p:cNvSpPr>
            <a:spLocks noGrp="1"/>
          </p:cNvSpPr>
          <p:nvPr>
            <p:ph type="title"/>
          </p:nvPr>
        </p:nvSpPr>
        <p:spPr/>
        <p:txBody>
          <a:bodyPr/>
          <a:lstStyle/>
          <a:p>
            <a:pPr algn="l"/>
            <a:r>
              <a:rPr lang="en-US" dirty="0"/>
              <a:t>Leader Broker</a:t>
            </a:r>
          </a:p>
        </p:txBody>
      </p:sp>
      <p:sp>
        <p:nvSpPr>
          <p:cNvPr id="3" name="Content Placeholder 2">
            <a:extLst>
              <a:ext uri="{FF2B5EF4-FFF2-40B4-BE49-F238E27FC236}">
                <a16:creationId xmlns:a16="http://schemas.microsoft.com/office/drawing/2014/main" id="{D73341FB-83A0-422C-92F1-8FF837899292}"/>
              </a:ext>
            </a:extLst>
          </p:cNvPr>
          <p:cNvSpPr>
            <a:spLocks noGrp="1"/>
          </p:cNvSpPr>
          <p:nvPr>
            <p:ph idx="1"/>
          </p:nvPr>
        </p:nvSpPr>
        <p:spPr/>
        <p:txBody>
          <a:bodyPr>
            <a:normAutofit/>
          </a:bodyPr>
          <a:lstStyle/>
          <a:p>
            <a:r>
              <a:rPr lang="en-US" sz="2400" dirty="0"/>
              <a:t>A partition may be assigned to multiple brokers.</a:t>
            </a:r>
          </a:p>
          <a:p>
            <a:r>
              <a:rPr lang="en-US" sz="2400" dirty="0"/>
              <a:t>A partition is owned by a single broker (</a:t>
            </a:r>
            <a:r>
              <a:rPr lang="en-US" sz="2400" b="1" dirty="0"/>
              <a:t>leader of the partition).</a:t>
            </a:r>
          </a:p>
        </p:txBody>
      </p:sp>
      <p:pic>
        <p:nvPicPr>
          <p:cNvPr id="5" name="Picture 4">
            <a:extLst>
              <a:ext uri="{FF2B5EF4-FFF2-40B4-BE49-F238E27FC236}">
                <a16:creationId xmlns:a16="http://schemas.microsoft.com/office/drawing/2014/main" id="{726A7BE3-C0DC-48CB-BD0A-6D9F0C314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105" y="2696022"/>
            <a:ext cx="5969789" cy="4051458"/>
          </a:xfrm>
          <a:prstGeom prst="rect">
            <a:avLst/>
          </a:prstGeom>
        </p:spPr>
      </p:pic>
    </p:spTree>
    <p:extLst>
      <p:ext uri="{BB962C8B-B14F-4D97-AF65-F5344CB8AC3E}">
        <p14:creationId xmlns:p14="http://schemas.microsoft.com/office/powerpoint/2010/main" val="512145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90138-BD8D-4D07-9AA6-8A117A09FBA9}"/>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2726FD19-8764-46D5-BE24-56C343BD2DF4}"/>
              </a:ext>
            </a:extLst>
          </p:cNvPr>
          <p:cNvPicPr>
            <a:picLocks noChangeAspect="1"/>
          </p:cNvPicPr>
          <p:nvPr/>
        </p:nvPicPr>
        <p:blipFill rotWithShape="1">
          <a:blip r:embed="rId2"/>
          <a:srcRect l="20147" t="25249" r="7495" b="55558"/>
          <a:stretch/>
        </p:blipFill>
        <p:spPr>
          <a:xfrm>
            <a:off x="924443" y="1732449"/>
            <a:ext cx="10343114" cy="1542404"/>
          </a:xfrm>
          <a:prstGeom prst="rect">
            <a:avLst/>
          </a:prstGeom>
        </p:spPr>
      </p:pic>
      <p:pic>
        <p:nvPicPr>
          <p:cNvPr id="8" name="Picture 7">
            <a:extLst>
              <a:ext uri="{FF2B5EF4-FFF2-40B4-BE49-F238E27FC236}">
                <a16:creationId xmlns:a16="http://schemas.microsoft.com/office/drawing/2014/main" id="{7739C40C-17D2-4869-9D5C-8AEE14A85CC8}"/>
              </a:ext>
            </a:extLst>
          </p:cNvPr>
          <p:cNvPicPr>
            <a:picLocks noChangeAspect="1"/>
          </p:cNvPicPr>
          <p:nvPr/>
        </p:nvPicPr>
        <p:blipFill rotWithShape="1">
          <a:blip r:embed="rId3"/>
          <a:srcRect l="18529" t="43395" r="6176" b="42448"/>
          <a:stretch/>
        </p:blipFill>
        <p:spPr>
          <a:xfrm>
            <a:off x="913794" y="3583147"/>
            <a:ext cx="10371543" cy="1096429"/>
          </a:xfrm>
          <a:prstGeom prst="rect">
            <a:avLst/>
          </a:prstGeom>
        </p:spPr>
      </p:pic>
      <p:pic>
        <p:nvPicPr>
          <p:cNvPr id="12" name="Picture 11">
            <a:extLst>
              <a:ext uri="{FF2B5EF4-FFF2-40B4-BE49-F238E27FC236}">
                <a16:creationId xmlns:a16="http://schemas.microsoft.com/office/drawing/2014/main" id="{AFAFAF7A-E975-43BA-ACB0-687A9A1C5ACE}"/>
              </a:ext>
            </a:extLst>
          </p:cNvPr>
          <p:cNvPicPr>
            <a:picLocks noChangeAspect="1"/>
          </p:cNvPicPr>
          <p:nvPr/>
        </p:nvPicPr>
        <p:blipFill rotWithShape="1">
          <a:blip r:embed="rId4"/>
          <a:srcRect l="20147" t="25249" r="7582" b="57389"/>
          <a:stretch/>
        </p:blipFill>
        <p:spPr>
          <a:xfrm>
            <a:off x="896014" y="4987870"/>
            <a:ext cx="10389323" cy="1395001"/>
          </a:xfrm>
          <a:prstGeom prst="rect">
            <a:avLst/>
          </a:prstGeom>
        </p:spPr>
      </p:pic>
    </p:spTree>
    <p:extLst>
      <p:ext uri="{BB962C8B-B14F-4D97-AF65-F5344CB8AC3E}">
        <p14:creationId xmlns:p14="http://schemas.microsoft.com/office/powerpoint/2010/main" val="4064040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F211-8A35-4627-B614-4DA3561B906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E1F7822-A3D7-460E-95ED-0D2462EFFD5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B787600-380D-49E1-974E-2A73BB9D0F98}"/>
              </a:ext>
            </a:extLst>
          </p:cNvPr>
          <p:cNvPicPr>
            <a:picLocks noChangeAspect="1"/>
          </p:cNvPicPr>
          <p:nvPr/>
        </p:nvPicPr>
        <p:blipFill rotWithShape="1">
          <a:blip r:embed="rId2"/>
          <a:srcRect l="19859" t="42250" r="7582" b="19610"/>
          <a:stretch/>
        </p:blipFill>
        <p:spPr>
          <a:xfrm>
            <a:off x="913795" y="1732448"/>
            <a:ext cx="10353762" cy="3059913"/>
          </a:xfrm>
          <a:prstGeom prst="rect">
            <a:avLst/>
          </a:prstGeom>
        </p:spPr>
      </p:pic>
    </p:spTree>
    <p:extLst>
      <p:ext uri="{BB962C8B-B14F-4D97-AF65-F5344CB8AC3E}">
        <p14:creationId xmlns:p14="http://schemas.microsoft.com/office/powerpoint/2010/main" val="1844018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F6B7-8151-4308-A0BD-5DE0FD763CBD}"/>
              </a:ext>
            </a:extLst>
          </p:cNvPr>
          <p:cNvSpPr>
            <a:spLocks noGrp="1"/>
          </p:cNvSpPr>
          <p:nvPr>
            <p:ph type="title"/>
          </p:nvPr>
        </p:nvSpPr>
        <p:spPr/>
        <p:txBody>
          <a:bodyPr/>
          <a:lstStyle/>
          <a:p>
            <a:pPr algn="l"/>
            <a:r>
              <a:rPr lang="en-US" dirty="0"/>
              <a:t>Controller Broker</a:t>
            </a:r>
          </a:p>
        </p:txBody>
      </p:sp>
      <p:sp>
        <p:nvSpPr>
          <p:cNvPr id="3" name="Content Placeholder 2">
            <a:extLst>
              <a:ext uri="{FF2B5EF4-FFF2-40B4-BE49-F238E27FC236}">
                <a16:creationId xmlns:a16="http://schemas.microsoft.com/office/drawing/2014/main" id="{D73341FB-83A0-422C-92F1-8FF837899292}"/>
              </a:ext>
            </a:extLst>
          </p:cNvPr>
          <p:cNvSpPr>
            <a:spLocks noGrp="1"/>
          </p:cNvSpPr>
          <p:nvPr>
            <p:ph idx="1"/>
          </p:nvPr>
        </p:nvSpPr>
        <p:spPr/>
        <p:txBody>
          <a:bodyPr>
            <a:normAutofit/>
          </a:bodyPr>
          <a:lstStyle/>
          <a:p>
            <a:r>
              <a:rPr lang="en-US" sz="2400" dirty="0">
                <a:effectLst/>
              </a:rPr>
              <a:t>The controller is a brokers that is responsible for electing partition.</a:t>
            </a:r>
          </a:p>
          <a:p>
            <a:r>
              <a:rPr lang="en-US" sz="2400" dirty="0">
                <a:effectLst/>
              </a:rPr>
              <a:t>The first broker that starts in the cluster becomes the controller</a:t>
            </a:r>
            <a:endParaRPr lang="en-US" sz="2800" dirty="0">
              <a:effectLst/>
            </a:endParaRPr>
          </a:p>
        </p:txBody>
      </p:sp>
      <p:sp>
        <p:nvSpPr>
          <p:cNvPr id="4" name="AutoShape 2" descr="https://cdn-images-1.medium.com/max/1200/1*cXf57WBP11iiIK6NLoiBIg.png">
            <a:extLst>
              <a:ext uri="{FF2B5EF4-FFF2-40B4-BE49-F238E27FC236}">
                <a16:creationId xmlns:a16="http://schemas.microsoft.com/office/drawing/2014/main" id="{30C3BA06-BA9A-43F3-9E6A-46C8D06B57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981627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946C-2173-41FD-B55F-01EBDC9F4DE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EB8BAFA-B193-4F6D-A917-853876EDB34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DBE4888-D7AF-4940-A45B-6F48A195B560}"/>
              </a:ext>
            </a:extLst>
          </p:cNvPr>
          <p:cNvPicPr>
            <a:picLocks noChangeAspect="1"/>
          </p:cNvPicPr>
          <p:nvPr/>
        </p:nvPicPr>
        <p:blipFill>
          <a:blip r:embed="rId3"/>
          <a:stretch>
            <a:fillRect/>
          </a:stretch>
        </p:blipFill>
        <p:spPr>
          <a:xfrm>
            <a:off x="570026" y="1279201"/>
            <a:ext cx="11041299" cy="4965246"/>
          </a:xfrm>
          <a:prstGeom prst="rect">
            <a:avLst/>
          </a:prstGeom>
        </p:spPr>
      </p:pic>
    </p:spTree>
    <p:extLst>
      <p:ext uri="{BB962C8B-B14F-4D97-AF65-F5344CB8AC3E}">
        <p14:creationId xmlns:p14="http://schemas.microsoft.com/office/powerpoint/2010/main" val="462158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F6B7-8151-4308-A0BD-5DE0FD763CBD}"/>
              </a:ext>
            </a:extLst>
          </p:cNvPr>
          <p:cNvSpPr>
            <a:spLocks noGrp="1"/>
          </p:cNvSpPr>
          <p:nvPr>
            <p:ph type="title"/>
          </p:nvPr>
        </p:nvSpPr>
        <p:spPr/>
        <p:txBody>
          <a:bodyPr/>
          <a:lstStyle/>
          <a:p>
            <a:pPr algn="l"/>
            <a:endParaRPr lang="en-US" dirty="0"/>
          </a:p>
        </p:txBody>
      </p:sp>
      <p:sp>
        <p:nvSpPr>
          <p:cNvPr id="3" name="Content Placeholder 2">
            <a:extLst>
              <a:ext uri="{FF2B5EF4-FFF2-40B4-BE49-F238E27FC236}">
                <a16:creationId xmlns:a16="http://schemas.microsoft.com/office/drawing/2014/main" id="{D73341FB-83A0-422C-92F1-8FF837899292}"/>
              </a:ext>
            </a:extLst>
          </p:cNvPr>
          <p:cNvSpPr>
            <a:spLocks noGrp="1"/>
          </p:cNvSpPr>
          <p:nvPr>
            <p:ph idx="1"/>
          </p:nvPr>
        </p:nvSpPr>
        <p:spPr/>
        <p:txBody>
          <a:bodyPr>
            <a:normAutofit/>
          </a:bodyPr>
          <a:lstStyle/>
          <a:p>
            <a:endParaRPr lang="en-US" sz="2800" dirty="0">
              <a:effectLst/>
            </a:endParaRPr>
          </a:p>
        </p:txBody>
      </p:sp>
      <p:sp>
        <p:nvSpPr>
          <p:cNvPr id="4" name="AutoShape 2" descr="https://cdn-images-1.medium.com/max/1200/1*cXf57WBP11iiIK6NLoiBIg.png">
            <a:extLst>
              <a:ext uri="{FF2B5EF4-FFF2-40B4-BE49-F238E27FC236}">
                <a16:creationId xmlns:a16="http://schemas.microsoft.com/office/drawing/2014/main" id="{30C3BA06-BA9A-43F3-9E6A-46C8D06B57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6" name="Picture 5">
            <a:extLst>
              <a:ext uri="{FF2B5EF4-FFF2-40B4-BE49-F238E27FC236}">
                <a16:creationId xmlns:a16="http://schemas.microsoft.com/office/drawing/2014/main" id="{31D214EB-FBC3-4F64-AEF5-F423D8486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115" y="335682"/>
            <a:ext cx="7447705" cy="6237453"/>
          </a:xfrm>
          <a:prstGeom prst="rect">
            <a:avLst/>
          </a:prstGeom>
        </p:spPr>
      </p:pic>
    </p:spTree>
    <p:extLst>
      <p:ext uri="{BB962C8B-B14F-4D97-AF65-F5344CB8AC3E}">
        <p14:creationId xmlns:p14="http://schemas.microsoft.com/office/powerpoint/2010/main" val="1762061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4337-B681-47F7-94C5-851A2E349A90}"/>
              </a:ext>
            </a:extLst>
          </p:cNvPr>
          <p:cNvSpPr>
            <a:spLocks noGrp="1"/>
          </p:cNvSpPr>
          <p:nvPr>
            <p:ph type="title"/>
          </p:nvPr>
        </p:nvSpPr>
        <p:spPr/>
        <p:txBody>
          <a:bodyPr>
            <a:normAutofit/>
          </a:bodyPr>
          <a:lstStyle/>
          <a:p>
            <a:pPr algn="l"/>
            <a:r>
              <a:rPr lang="en-US" dirty="0"/>
              <a:t>Agenda</a:t>
            </a:r>
            <a:endParaRPr lang="en-US" dirty="0">
              <a:effectLst/>
            </a:endParaRPr>
          </a:p>
        </p:txBody>
      </p:sp>
      <p:sp>
        <p:nvSpPr>
          <p:cNvPr id="3" name="Content Placeholder 2">
            <a:extLst>
              <a:ext uri="{FF2B5EF4-FFF2-40B4-BE49-F238E27FC236}">
                <a16:creationId xmlns:a16="http://schemas.microsoft.com/office/drawing/2014/main" id="{9F6F05D8-73B6-444B-9955-3002419D249F}"/>
              </a:ext>
            </a:extLst>
          </p:cNvPr>
          <p:cNvSpPr>
            <a:spLocks noGrp="1"/>
          </p:cNvSpPr>
          <p:nvPr>
            <p:ph idx="1"/>
          </p:nvPr>
        </p:nvSpPr>
        <p:spPr/>
        <p:txBody>
          <a:bodyPr>
            <a:normAutofit/>
          </a:bodyPr>
          <a:lstStyle/>
          <a:p>
            <a:r>
              <a:rPr lang="en-US" sz="2400" dirty="0">
                <a:solidFill>
                  <a:schemeClr val="bg2">
                    <a:lumMod val="50000"/>
                    <a:lumOff val="50000"/>
                  </a:schemeClr>
                </a:solidFill>
              </a:rPr>
              <a:t>History</a:t>
            </a:r>
          </a:p>
          <a:p>
            <a:r>
              <a:rPr lang="en-US" sz="2400" dirty="0">
                <a:solidFill>
                  <a:schemeClr val="bg2">
                    <a:lumMod val="50000"/>
                    <a:lumOff val="50000"/>
                  </a:schemeClr>
                </a:solidFill>
                <a:effectLst/>
              </a:rPr>
              <a:t>Introduction</a:t>
            </a:r>
          </a:p>
          <a:p>
            <a:r>
              <a:rPr lang="en-US" sz="2400" dirty="0">
                <a:solidFill>
                  <a:schemeClr val="bg2">
                    <a:lumMod val="50000"/>
                    <a:lumOff val="50000"/>
                  </a:schemeClr>
                </a:solidFill>
                <a:effectLst/>
              </a:rPr>
              <a:t>Use Cases</a:t>
            </a:r>
          </a:p>
          <a:p>
            <a:r>
              <a:rPr lang="en-US" sz="2400" dirty="0">
                <a:solidFill>
                  <a:schemeClr val="bg2">
                    <a:lumMod val="50000"/>
                    <a:lumOff val="50000"/>
                  </a:schemeClr>
                </a:solidFill>
                <a:effectLst/>
              </a:rPr>
              <a:t>Kafka Internal</a:t>
            </a:r>
          </a:p>
          <a:p>
            <a:r>
              <a:rPr lang="en-US" sz="2400" dirty="0">
                <a:effectLst/>
              </a:rPr>
              <a:t>Kafka streams</a:t>
            </a:r>
          </a:p>
          <a:p>
            <a:r>
              <a:rPr lang="en-US" sz="2400" dirty="0">
                <a:solidFill>
                  <a:schemeClr val="bg2">
                    <a:lumMod val="50000"/>
                    <a:lumOff val="50000"/>
                  </a:schemeClr>
                </a:solidFill>
                <a:effectLst/>
              </a:rPr>
              <a:t>Summary</a:t>
            </a:r>
          </a:p>
          <a:p>
            <a:endParaRPr lang="en-US" dirty="0">
              <a:effectLst/>
            </a:endParaRPr>
          </a:p>
          <a:p>
            <a:endParaRPr lang="en-US" b="1" dirty="0">
              <a:effectLst/>
            </a:endParaRPr>
          </a:p>
          <a:p>
            <a:endParaRPr lang="en-US" b="1" dirty="0">
              <a:effectLst/>
            </a:endParaRPr>
          </a:p>
          <a:p>
            <a:endParaRPr lang="en-US" sz="2400" dirty="0"/>
          </a:p>
          <a:p>
            <a:endParaRPr lang="en-US" sz="2400" dirty="0"/>
          </a:p>
        </p:txBody>
      </p:sp>
    </p:spTree>
    <p:extLst>
      <p:ext uri="{BB962C8B-B14F-4D97-AF65-F5344CB8AC3E}">
        <p14:creationId xmlns:p14="http://schemas.microsoft.com/office/powerpoint/2010/main" val="4210446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AA088-8158-4C00-839C-8A4D367A12D4}"/>
              </a:ext>
            </a:extLst>
          </p:cNvPr>
          <p:cNvSpPr>
            <a:spLocks noGrp="1"/>
          </p:cNvSpPr>
          <p:nvPr>
            <p:ph type="title"/>
          </p:nvPr>
        </p:nvSpPr>
        <p:spPr/>
        <p:txBody>
          <a:bodyPr/>
          <a:lstStyle/>
          <a:p>
            <a:pPr algn="l"/>
            <a:r>
              <a:rPr lang="en-US" dirty="0">
                <a:effectLst/>
              </a:rPr>
              <a:t>Kafka Streams</a:t>
            </a:r>
          </a:p>
        </p:txBody>
      </p:sp>
      <p:sp>
        <p:nvSpPr>
          <p:cNvPr id="3" name="Content Placeholder 2">
            <a:extLst>
              <a:ext uri="{FF2B5EF4-FFF2-40B4-BE49-F238E27FC236}">
                <a16:creationId xmlns:a16="http://schemas.microsoft.com/office/drawing/2014/main" id="{2DCE7B51-BB17-4E3F-B634-27104F186A0B}"/>
              </a:ext>
            </a:extLst>
          </p:cNvPr>
          <p:cNvSpPr>
            <a:spLocks noGrp="1"/>
          </p:cNvSpPr>
          <p:nvPr>
            <p:ph idx="1"/>
          </p:nvPr>
        </p:nvSpPr>
        <p:spPr/>
        <p:txBody>
          <a:bodyPr>
            <a:normAutofit/>
          </a:bodyPr>
          <a:lstStyle/>
          <a:p>
            <a:r>
              <a:rPr lang="en-US" sz="2400" dirty="0">
                <a:effectLst/>
              </a:rPr>
              <a:t>Client library for processing  data stored in Kafka</a:t>
            </a:r>
          </a:p>
          <a:p>
            <a:r>
              <a:rPr lang="en-US" sz="2400" dirty="0">
                <a:effectLst/>
              </a:rPr>
              <a:t>Building on the Kafka producer and consumer libraries</a:t>
            </a:r>
          </a:p>
          <a:p>
            <a:r>
              <a:rPr lang="en-US" sz="2400" dirty="0">
                <a:effectLst/>
              </a:rPr>
              <a:t>windowing support</a:t>
            </a:r>
          </a:p>
          <a:p>
            <a:r>
              <a:rPr lang="en-US" sz="2400" dirty="0">
                <a:effectLst/>
              </a:rPr>
              <a:t>Transparently load balancing</a:t>
            </a:r>
          </a:p>
          <a:p>
            <a:r>
              <a:rPr lang="en-US" sz="2400" dirty="0">
                <a:effectLst/>
              </a:rPr>
              <a:t>No external dependencies</a:t>
            </a:r>
          </a:p>
          <a:p>
            <a:r>
              <a:rPr lang="en-US" sz="2400" dirty="0">
                <a:effectLst/>
              </a:rPr>
              <a:t>Support fault-tolerant local state</a:t>
            </a:r>
          </a:p>
          <a:p>
            <a:r>
              <a:rPr lang="en-US" sz="2400" dirty="0">
                <a:effectLst/>
              </a:rPr>
              <a:t>Supports exactly-once processing</a:t>
            </a:r>
            <a:endParaRPr lang="en-US" sz="3600" dirty="0">
              <a:effectLst/>
            </a:endParaRPr>
          </a:p>
        </p:txBody>
      </p:sp>
    </p:spTree>
    <p:extLst>
      <p:ext uri="{BB962C8B-B14F-4D97-AF65-F5344CB8AC3E}">
        <p14:creationId xmlns:p14="http://schemas.microsoft.com/office/powerpoint/2010/main" val="2408855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AA088-8158-4C00-839C-8A4D367A12D4}"/>
              </a:ext>
            </a:extLst>
          </p:cNvPr>
          <p:cNvSpPr>
            <a:spLocks noGrp="1"/>
          </p:cNvSpPr>
          <p:nvPr>
            <p:ph type="title"/>
          </p:nvPr>
        </p:nvSpPr>
        <p:spPr/>
        <p:txBody>
          <a:bodyPr/>
          <a:lstStyle/>
          <a:p>
            <a:pPr algn="l"/>
            <a:r>
              <a:rPr lang="en-US" dirty="0">
                <a:effectLst/>
              </a:rPr>
              <a:t>Key concepts </a:t>
            </a:r>
          </a:p>
        </p:txBody>
      </p:sp>
      <p:sp>
        <p:nvSpPr>
          <p:cNvPr id="3" name="Content Placeholder 2">
            <a:extLst>
              <a:ext uri="{FF2B5EF4-FFF2-40B4-BE49-F238E27FC236}">
                <a16:creationId xmlns:a16="http://schemas.microsoft.com/office/drawing/2014/main" id="{2DCE7B51-BB17-4E3F-B634-27104F186A0B}"/>
              </a:ext>
            </a:extLst>
          </p:cNvPr>
          <p:cNvSpPr>
            <a:spLocks noGrp="1"/>
          </p:cNvSpPr>
          <p:nvPr>
            <p:ph idx="1"/>
          </p:nvPr>
        </p:nvSpPr>
        <p:spPr/>
        <p:txBody>
          <a:bodyPr>
            <a:normAutofit/>
          </a:bodyPr>
          <a:lstStyle/>
          <a:p>
            <a:r>
              <a:rPr lang="en-US" sz="2400" dirty="0">
                <a:effectLst/>
              </a:rPr>
              <a:t> A stream is an </a:t>
            </a:r>
            <a:r>
              <a:rPr lang="en-US" sz="2400" u="sng" dirty="0">
                <a:effectLst/>
              </a:rPr>
              <a:t>unbounded</a:t>
            </a:r>
            <a:r>
              <a:rPr lang="en-US" sz="2400" dirty="0">
                <a:effectLst/>
              </a:rPr>
              <a:t>, </a:t>
            </a:r>
            <a:r>
              <a:rPr lang="en-US" sz="2400" u="sng" dirty="0">
                <a:effectLst/>
              </a:rPr>
              <a:t>ordered</a:t>
            </a:r>
            <a:r>
              <a:rPr lang="en-US" sz="2400" dirty="0">
                <a:effectLst/>
              </a:rPr>
              <a:t>, </a:t>
            </a:r>
            <a:r>
              <a:rPr lang="en-US" sz="2400" u="sng" dirty="0">
                <a:effectLst/>
              </a:rPr>
              <a:t>re-playable</a:t>
            </a:r>
            <a:r>
              <a:rPr lang="en-US" sz="2400" dirty="0">
                <a:effectLst/>
              </a:rPr>
              <a:t>, and fault-tolerant sequence of </a:t>
            </a:r>
            <a:r>
              <a:rPr lang="en-US" sz="2400" u="sng" dirty="0">
                <a:effectLst/>
              </a:rPr>
              <a:t>immutable</a:t>
            </a:r>
            <a:r>
              <a:rPr lang="en-US" sz="2400" dirty="0">
                <a:effectLst/>
              </a:rPr>
              <a:t> data records.</a:t>
            </a:r>
          </a:p>
          <a:p>
            <a:r>
              <a:rPr lang="en-US" dirty="0">
                <a:effectLst/>
              </a:rPr>
              <a:t> </a:t>
            </a:r>
            <a:r>
              <a:rPr lang="en-US" sz="2400" dirty="0">
                <a:effectLst/>
              </a:rPr>
              <a:t>Stream processing application: program that use Kafka Streams library</a:t>
            </a:r>
          </a:p>
        </p:txBody>
      </p:sp>
      <p:pic>
        <p:nvPicPr>
          <p:cNvPr id="5" name="Picture 4">
            <a:extLst>
              <a:ext uri="{FF2B5EF4-FFF2-40B4-BE49-F238E27FC236}">
                <a16:creationId xmlns:a16="http://schemas.microsoft.com/office/drawing/2014/main" id="{D76F8773-F383-4AF2-81AA-BD34B21C4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9810" y="3137647"/>
            <a:ext cx="3119578" cy="3729051"/>
          </a:xfrm>
          <a:prstGeom prst="rect">
            <a:avLst/>
          </a:prstGeom>
        </p:spPr>
      </p:pic>
    </p:spTree>
    <p:extLst>
      <p:ext uri="{BB962C8B-B14F-4D97-AF65-F5344CB8AC3E}">
        <p14:creationId xmlns:p14="http://schemas.microsoft.com/office/powerpoint/2010/main" val="3962235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E7FFC-1F02-4E06-919A-0DB93BB183A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ACC8E83-0429-4F7D-9DC7-B7003106514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39569E8-2149-4772-BEBE-E5855F24915D}"/>
              </a:ext>
            </a:extLst>
          </p:cNvPr>
          <p:cNvPicPr>
            <a:picLocks noChangeAspect="1"/>
          </p:cNvPicPr>
          <p:nvPr/>
        </p:nvPicPr>
        <p:blipFill rotWithShape="1">
          <a:blip r:embed="rId2"/>
          <a:srcRect l="38383" t="40788" r="18971" b="27310"/>
          <a:stretch/>
        </p:blipFill>
        <p:spPr>
          <a:xfrm>
            <a:off x="1270778" y="1732449"/>
            <a:ext cx="9650443" cy="4058751"/>
          </a:xfrm>
          <a:prstGeom prst="rect">
            <a:avLst/>
          </a:prstGeom>
        </p:spPr>
      </p:pic>
    </p:spTree>
    <p:extLst>
      <p:ext uri="{BB962C8B-B14F-4D97-AF65-F5344CB8AC3E}">
        <p14:creationId xmlns:p14="http://schemas.microsoft.com/office/powerpoint/2010/main" val="104852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AA088-8158-4C00-839C-8A4D367A12D4}"/>
              </a:ext>
            </a:extLst>
          </p:cNvPr>
          <p:cNvSpPr>
            <a:spLocks noGrp="1"/>
          </p:cNvSpPr>
          <p:nvPr>
            <p:ph type="title"/>
          </p:nvPr>
        </p:nvSpPr>
        <p:spPr/>
        <p:txBody>
          <a:bodyPr/>
          <a:lstStyle/>
          <a:p>
            <a:pPr algn="l"/>
            <a:r>
              <a:rPr lang="en-US" dirty="0"/>
              <a:t>Kafka Streams Architecture</a:t>
            </a:r>
            <a:endParaRPr lang="en-US" dirty="0">
              <a:effectLst/>
            </a:endParaRPr>
          </a:p>
        </p:txBody>
      </p:sp>
      <p:pic>
        <p:nvPicPr>
          <p:cNvPr id="6" name="Content Placeholder 5">
            <a:extLst>
              <a:ext uri="{FF2B5EF4-FFF2-40B4-BE49-F238E27FC236}">
                <a16:creationId xmlns:a16="http://schemas.microsoft.com/office/drawing/2014/main" id="{AEC28349-409D-430B-A140-80475436CE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61436" y="1414971"/>
            <a:ext cx="6669127" cy="5443029"/>
          </a:xfrm>
        </p:spPr>
      </p:pic>
    </p:spTree>
    <p:extLst>
      <p:ext uri="{BB962C8B-B14F-4D97-AF65-F5344CB8AC3E}">
        <p14:creationId xmlns:p14="http://schemas.microsoft.com/office/powerpoint/2010/main" val="2574851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4337-B681-47F7-94C5-851A2E349A90}"/>
              </a:ext>
            </a:extLst>
          </p:cNvPr>
          <p:cNvSpPr>
            <a:spLocks noGrp="1"/>
          </p:cNvSpPr>
          <p:nvPr>
            <p:ph type="title"/>
          </p:nvPr>
        </p:nvSpPr>
        <p:spPr/>
        <p:txBody>
          <a:bodyPr>
            <a:normAutofit/>
          </a:bodyPr>
          <a:lstStyle/>
          <a:p>
            <a:pPr algn="l"/>
            <a:r>
              <a:rPr lang="en-US" dirty="0"/>
              <a:t>Agenda</a:t>
            </a:r>
            <a:endParaRPr lang="en-US" dirty="0">
              <a:effectLst/>
            </a:endParaRPr>
          </a:p>
        </p:txBody>
      </p:sp>
      <p:sp>
        <p:nvSpPr>
          <p:cNvPr id="3" name="Content Placeholder 2">
            <a:extLst>
              <a:ext uri="{FF2B5EF4-FFF2-40B4-BE49-F238E27FC236}">
                <a16:creationId xmlns:a16="http://schemas.microsoft.com/office/drawing/2014/main" id="{9F6F05D8-73B6-444B-9955-3002419D249F}"/>
              </a:ext>
            </a:extLst>
          </p:cNvPr>
          <p:cNvSpPr>
            <a:spLocks noGrp="1"/>
          </p:cNvSpPr>
          <p:nvPr>
            <p:ph idx="1"/>
          </p:nvPr>
        </p:nvSpPr>
        <p:spPr/>
        <p:txBody>
          <a:bodyPr>
            <a:normAutofit/>
          </a:bodyPr>
          <a:lstStyle/>
          <a:p>
            <a:r>
              <a:rPr lang="en-US" sz="2400" dirty="0">
                <a:solidFill>
                  <a:schemeClr val="bg2">
                    <a:lumMod val="50000"/>
                    <a:lumOff val="50000"/>
                  </a:schemeClr>
                </a:solidFill>
              </a:rPr>
              <a:t>History</a:t>
            </a:r>
          </a:p>
          <a:p>
            <a:r>
              <a:rPr lang="en-US" sz="2400" dirty="0">
                <a:solidFill>
                  <a:schemeClr val="bg2">
                    <a:lumMod val="50000"/>
                    <a:lumOff val="50000"/>
                  </a:schemeClr>
                </a:solidFill>
                <a:effectLst/>
              </a:rPr>
              <a:t>Introduction</a:t>
            </a:r>
          </a:p>
          <a:p>
            <a:r>
              <a:rPr lang="en-US" sz="2400" dirty="0">
                <a:solidFill>
                  <a:schemeClr val="bg2">
                    <a:lumMod val="50000"/>
                    <a:lumOff val="50000"/>
                  </a:schemeClr>
                </a:solidFill>
                <a:effectLst/>
              </a:rPr>
              <a:t>Use Cases</a:t>
            </a:r>
          </a:p>
          <a:p>
            <a:r>
              <a:rPr lang="en-US" sz="2400" dirty="0">
                <a:solidFill>
                  <a:schemeClr val="bg2">
                    <a:lumMod val="50000"/>
                    <a:lumOff val="50000"/>
                  </a:schemeClr>
                </a:solidFill>
                <a:effectLst/>
              </a:rPr>
              <a:t>Kafka Internal</a:t>
            </a:r>
          </a:p>
          <a:p>
            <a:r>
              <a:rPr lang="en-US" sz="2400" dirty="0">
                <a:solidFill>
                  <a:schemeClr val="bg2">
                    <a:lumMod val="50000"/>
                    <a:lumOff val="50000"/>
                  </a:schemeClr>
                </a:solidFill>
                <a:effectLst/>
              </a:rPr>
              <a:t>Kafka streams</a:t>
            </a:r>
          </a:p>
          <a:p>
            <a:r>
              <a:rPr lang="en-US" sz="2400" dirty="0">
                <a:effectLst/>
              </a:rPr>
              <a:t>Summary</a:t>
            </a:r>
          </a:p>
          <a:p>
            <a:endParaRPr lang="en-US" dirty="0">
              <a:effectLst/>
            </a:endParaRPr>
          </a:p>
          <a:p>
            <a:endParaRPr lang="en-US" b="1" dirty="0">
              <a:effectLst/>
            </a:endParaRPr>
          </a:p>
          <a:p>
            <a:endParaRPr lang="en-US" b="1" dirty="0">
              <a:effectLst/>
            </a:endParaRPr>
          </a:p>
          <a:p>
            <a:endParaRPr lang="en-US" sz="2400" dirty="0"/>
          </a:p>
          <a:p>
            <a:endParaRPr lang="en-US" sz="2400" dirty="0"/>
          </a:p>
        </p:txBody>
      </p:sp>
    </p:spTree>
    <p:extLst>
      <p:ext uri="{BB962C8B-B14F-4D97-AF65-F5344CB8AC3E}">
        <p14:creationId xmlns:p14="http://schemas.microsoft.com/office/powerpoint/2010/main" val="2149684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4337-B681-47F7-94C5-851A2E349A90}"/>
              </a:ext>
            </a:extLst>
          </p:cNvPr>
          <p:cNvSpPr>
            <a:spLocks noGrp="1"/>
          </p:cNvSpPr>
          <p:nvPr>
            <p:ph type="title"/>
          </p:nvPr>
        </p:nvSpPr>
        <p:spPr/>
        <p:txBody>
          <a:bodyPr>
            <a:normAutofit/>
          </a:bodyPr>
          <a:lstStyle/>
          <a:p>
            <a:pPr algn="l"/>
            <a:r>
              <a:rPr lang="en-US" dirty="0"/>
              <a:t>Summary</a:t>
            </a:r>
            <a:endParaRPr lang="en-US" dirty="0">
              <a:effectLst/>
            </a:endParaRPr>
          </a:p>
        </p:txBody>
      </p:sp>
      <p:sp>
        <p:nvSpPr>
          <p:cNvPr id="3" name="Content Placeholder 2">
            <a:extLst>
              <a:ext uri="{FF2B5EF4-FFF2-40B4-BE49-F238E27FC236}">
                <a16:creationId xmlns:a16="http://schemas.microsoft.com/office/drawing/2014/main" id="{9F6F05D8-73B6-444B-9955-3002419D249F}"/>
              </a:ext>
            </a:extLst>
          </p:cNvPr>
          <p:cNvSpPr>
            <a:spLocks noGrp="1"/>
          </p:cNvSpPr>
          <p:nvPr>
            <p:ph idx="1"/>
          </p:nvPr>
        </p:nvSpPr>
        <p:spPr/>
        <p:txBody>
          <a:bodyPr>
            <a:normAutofit/>
          </a:bodyPr>
          <a:lstStyle/>
          <a:p>
            <a:r>
              <a:rPr lang="en-US" sz="2400" dirty="0">
                <a:effectLst/>
              </a:rPr>
              <a:t>Apache Kafka is a distributed streaming platform.</a:t>
            </a:r>
          </a:p>
          <a:p>
            <a:r>
              <a:rPr lang="en-US" sz="2400" dirty="0">
                <a:effectLst/>
              </a:rPr>
              <a:t>Horizontally scalable</a:t>
            </a:r>
          </a:p>
          <a:p>
            <a:r>
              <a:rPr lang="en-US" sz="2400" dirty="0">
                <a:effectLst/>
              </a:rPr>
              <a:t>Fault-tolerant</a:t>
            </a:r>
          </a:p>
          <a:p>
            <a:r>
              <a:rPr lang="en-US" sz="2800" dirty="0">
                <a:effectLst/>
              </a:rPr>
              <a:t>Fast</a:t>
            </a:r>
          </a:p>
          <a:p>
            <a:r>
              <a:rPr lang="en-US" sz="2400" dirty="0">
                <a:effectLst/>
              </a:rPr>
              <a:t> Four core APIs</a:t>
            </a:r>
          </a:p>
          <a:p>
            <a:endParaRPr lang="en-US" dirty="0">
              <a:effectLst/>
            </a:endParaRPr>
          </a:p>
          <a:p>
            <a:endParaRPr lang="en-US" b="1" dirty="0">
              <a:effectLst/>
            </a:endParaRPr>
          </a:p>
          <a:p>
            <a:endParaRPr lang="en-US" b="1" dirty="0">
              <a:effectLst/>
            </a:endParaRPr>
          </a:p>
          <a:p>
            <a:endParaRPr lang="en-US" sz="2400" dirty="0"/>
          </a:p>
          <a:p>
            <a:endParaRPr lang="en-US" sz="2400" dirty="0"/>
          </a:p>
        </p:txBody>
      </p:sp>
      <p:pic>
        <p:nvPicPr>
          <p:cNvPr id="5" name="Picture 4">
            <a:extLst>
              <a:ext uri="{FF2B5EF4-FFF2-40B4-BE49-F238E27FC236}">
                <a16:creationId xmlns:a16="http://schemas.microsoft.com/office/drawing/2014/main" id="{FD0B5655-7EB8-4878-8E29-7D7332DEF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2824" y="2233683"/>
            <a:ext cx="4589928" cy="4427093"/>
          </a:xfrm>
          <a:prstGeom prst="rect">
            <a:avLst/>
          </a:prstGeom>
          <a:solidFill>
            <a:schemeClr val="tx1"/>
          </a:solidFill>
        </p:spPr>
      </p:pic>
    </p:spTree>
    <p:extLst>
      <p:ext uri="{BB962C8B-B14F-4D97-AF65-F5344CB8AC3E}">
        <p14:creationId xmlns:p14="http://schemas.microsoft.com/office/powerpoint/2010/main" val="991195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4337-B681-47F7-94C5-851A2E349A90}"/>
              </a:ext>
            </a:extLst>
          </p:cNvPr>
          <p:cNvSpPr>
            <a:spLocks noGrp="1"/>
          </p:cNvSpPr>
          <p:nvPr>
            <p:ph type="title"/>
          </p:nvPr>
        </p:nvSpPr>
        <p:spPr/>
        <p:txBody>
          <a:bodyPr>
            <a:normAutofit/>
          </a:bodyPr>
          <a:lstStyle/>
          <a:p>
            <a:pPr algn="l"/>
            <a:r>
              <a:rPr lang="en-US" dirty="0"/>
              <a:t>Resources</a:t>
            </a:r>
            <a:endParaRPr lang="en-US" dirty="0">
              <a:effectLst/>
            </a:endParaRPr>
          </a:p>
        </p:txBody>
      </p:sp>
      <p:sp>
        <p:nvSpPr>
          <p:cNvPr id="3" name="Content Placeholder 2">
            <a:extLst>
              <a:ext uri="{FF2B5EF4-FFF2-40B4-BE49-F238E27FC236}">
                <a16:creationId xmlns:a16="http://schemas.microsoft.com/office/drawing/2014/main" id="{9F6F05D8-73B6-444B-9955-3002419D249F}"/>
              </a:ext>
            </a:extLst>
          </p:cNvPr>
          <p:cNvSpPr>
            <a:spLocks noGrp="1"/>
          </p:cNvSpPr>
          <p:nvPr>
            <p:ph idx="1"/>
          </p:nvPr>
        </p:nvSpPr>
        <p:spPr/>
        <p:txBody>
          <a:bodyPr>
            <a:normAutofit/>
          </a:bodyPr>
          <a:lstStyle/>
          <a:p>
            <a:pPr marL="36900" indent="0">
              <a:buNone/>
            </a:pPr>
            <a:endParaRPr lang="en-US" dirty="0">
              <a:effectLst/>
            </a:endParaRPr>
          </a:p>
          <a:p>
            <a:r>
              <a:rPr lang="en-US" dirty="0"/>
              <a:t>N. Narkhede, G. Shapira, T. Palino, </a:t>
            </a:r>
            <a:r>
              <a:rPr lang="en-US" i="1" dirty="0">
                <a:effectLst/>
              </a:rPr>
              <a:t>Kafka: The Definitive Guide, </a:t>
            </a:r>
            <a:r>
              <a:rPr lang="en-US" dirty="0"/>
              <a:t>O’Reilly Media, 7 July 2017.</a:t>
            </a:r>
            <a:endParaRPr lang="en-US" sz="1800" i="1" dirty="0">
              <a:effectLst/>
            </a:endParaRPr>
          </a:p>
          <a:p>
            <a:endParaRPr lang="en-US" sz="1800" dirty="0"/>
          </a:p>
        </p:txBody>
      </p:sp>
      <p:pic>
        <p:nvPicPr>
          <p:cNvPr id="4" name="Picture 3">
            <a:extLst>
              <a:ext uri="{FF2B5EF4-FFF2-40B4-BE49-F238E27FC236}">
                <a16:creationId xmlns:a16="http://schemas.microsoft.com/office/drawing/2014/main" id="{3426D5E1-C4DA-4473-A481-AAD7A13A3D05}"/>
              </a:ext>
            </a:extLst>
          </p:cNvPr>
          <p:cNvPicPr>
            <a:picLocks noChangeAspect="1"/>
          </p:cNvPicPr>
          <p:nvPr/>
        </p:nvPicPr>
        <p:blipFill rotWithShape="1">
          <a:blip r:embed="rId3"/>
          <a:srcRect l="30781" t="15540" r="35156" b="4143"/>
          <a:stretch/>
        </p:blipFill>
        <p:spPr>
          <a:xfrm>
            <a:off x="8351027" y="2770312"/>
            <a:ext cx="2916530" cy="3866409"/>
          </a:xfrm>
          <a:prstGeom prst="rect">
            <a:avLst/>
          </a:prstGeom>
        </p:spPr>
      </p:pic>
    </p:spTree>
    <p:extLst>
      <p:ext uri="{BB962C8B-B14F-4D97-AF65-F5344CB8AC3E}">
        <p14:creationId xmlns:p14="http://schemas.microsoft.com/office/powerpoint/2010/main" val="3842542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4337-B681-47F7-94C5-851A2E349A90}"/>
              </a:ext>
            </a:extLst>
          </p:cNvPr>
          <p:cNvSpPr>
            <a:spLocks noGrp="1"/>
          </p:cNvSpPr>
          <p:nvPr>
            <p:ph type="title"/>
          </p:nvPr>
        </p:nvSpPr>
        <p:spPr/>
        <p:txBody>
          <a:bodyPr>
            <a:normAutofit/>
          </a:bodyPr>
          <a:lstStyle/>
          <a:p>
            <a:pPr algn="l"/>
            <a:r>
              <a:rPr lang="en-US" dirty="0"/>
              <a:t>Resources</a:t>
            </a:r>
            <a:endParaRPr lang="en-US" dirty="0">
              <a:effectLst/>
            </a:endParaRPr>
          </a:p>
        </p:txBody>
      </p:sp>
      <p:sp>
        <p:nvSpPr>
          <p:cNvPr id="3" name="Content Placeholder 2">
            <a:extLst>
              <a:ext uri="{FF2B5EF4-FFF2-40B4-BE49-F238E27FC236}">
                <a16:creationId xmlns:a16="http://schemas.microsoft.com/office/drawing/2014/main" id="{9F6F05D8-73B6-444B-9955-3002419D249F}"/>
              </a:ext>
            </a:extLst>
          </p:cNvPr>
          <p:cNvSpPr>
            <a:spLocks noGrp="1"/>
          </p:cNvSpPr>
          <p:nvPr>
            <p:ph idx="1"/>
          </p:nvPr>
        </p:nvSpPr>
        <p:spPr>
          <a:xfrm>
            <a:off x="913795" y="1732449"/>
            <a:ext cx="10353762" cy="4732745"/>
          </a:xfrm>
        </p:spPr>
        <p:txBody>
          <a:bodyPr>
            <a:normAutofit/>
          </a:bodyPr>
          <a:lstStyle/>
          <a:p>
            <a:r>
              <a:rPr lang="en-US" sz="1400" dirty="0">
                <a:effectLst/>
              </a:rPr>
              <a:t>“Apache Kafka”, URL: </a:t>
            </a:r>
            <a:r>
              <a:rPr lang="en-US" sz="1400" dirty="0">
                <a:hlinkClick r:id="rId3"/>
              </a:rPr>
              <a:t>https://kafka.apache.org/intro</a:t>
            </a:r>
            <a:r>
              <a:rPr lang="en-US" sz="1400" dirty="0">
                <a:effectLst/>
              </a:rPr>
              <a:t>, Access Date: 6 Jun 2019.</a:t>
            </a:r>
          </a:p>
          <a:p>
            <a:r>
              <a:rPr lang="en-US" sz="1400" dirty="0">
                <a:effectLst/>
              </a:rPr>
              <a:t>“Apache Kafka Documentation”, URL: </a:t>
            </a:r>
            <a:r>
              <a:rPr lang="en-US" sz="1400" dirty="0">
                <a:hlinkClick r:id="rId4"/>
              </a:rPr>
              <a:t>https://kafka.apache.org/documentation/</a:t>
            </a:r>
            <a:r>
              <a:rPr lang="en-US" sz="1400" dirty="0">
                <a:effectLst/>
              </a:rPr>
              <a:t>, Access Date: 6 Jun 2019.</a:t>
            </a:r>
          </a:p>
          <a:p>
            <a:r>
              <a:rPr lang="en-US" sz="1400" dirty="0">
                <a:effectLst/>
              </a:rPr>
              <a:t>“Kafka Streams”, URL: </a:t>
            </a:r>
            <a:r>
              <a:rPr lang="en-US" sz="1400" dirty="0">
                <a:hlinkClick r:id="rId5"/>
              </a:rPr>
              <a:t>https://kafka.apache.org/22/documentation/streams/</a:t>
            </a:r>
            <a:r>
              <a:rPr lang="en-US" sz="1400" dirty="0">
                <a:effectLst/>
              </a:rPr>
              <a:t>, Access Date: 6 Jun 2019.</a:t>
            </a:r>
          </a:p>
          <a:p>
            <a:r>
              <a:rPr lang="en-US" sz="1400" dirty="0">
                <a:effectLst/>
              </a:rPr>
              <a:t>“Apache Kafka’s Distributed System Firefighter — The Controller Broker”,</a:t>
            </a:r>
            <a:r>
              <a:rPr lang="en-US" sz="1400" i="1" dirty="0">
                <a:effectLst/>
              </a:rPr>
              <a:t> Stanislav Kozlovski,</a:t>
            </a:r>
            <a:r>
              <a:rPr lang="en-US" sz="1400" dirty="0">
                <a:effectLst/>
              </a:rPr>
              <a:t> URL</a:t>
            </a:r>
            <a:r>
              <a:rPr lang="en-US" sz="1400" dirty="0">
                <a:hlinkClick r:id="rId6"/>
              </a:rPr>
              <a:t>https://hackernoon.com/apache-kafkas-distributed-system-firefighter-the-controller-broker-1afca1eae302</a:t>
            </a:r>
            <a:r>
              <a:rPr lang="en-US" sz="1400" dirty="0">
                <a:effectLst/>
              </a:rPr>
              <a:t>, Access Date: 6 Jun 2019.</a:t>
            </a:r>
          </a:p>
          <a:p>
            <a:r>
              <a:rPr lang="en-US" sz="1400" dirty="0">
                <a:effectLst/>
              </a:rPr>
              <a:t>“What is Apache Kafka”, URL: </a:t>
            </a:r>
            <a:r>
              <a:rPr lang="en-US" sz="1400" dirty="0">
                <a:hlinkClick r:id="rId7"/>
              </a:rPr>
              <a:t>http://cloudurable.com/blog/what-is-kafka/index.html</a:t>
            </a:r>
            <a:r>
              <a:rPr lang="en-US" sz="1400" dirty="0">
                <a:effectLst/>
              </a:rPr>
              <a:t>, Access Date: 6 Jun 2019.</a:t>
            </a:r>
            <a:endParaRPr lang="en-US" sz="1400" dirty="0"/>
          </a:p>
          <a:p>
            <a:r>
              <a:rPr lang="en-US" sz="1400" dirty="0">
                <a:effectLst/>
              </a:rPr>
              <a:t>“Kafka Architecture”, URL: </a:t>
            </a:r>
            <a:r>
              <a:rPr lang="en-US" sz="1400" dirty="0">
                <a:hlinkClick r:id="rId8"/>
              </a:rPr>
              <a:t>http://cloudurable.com/blog/kafka-architecture/index.html</a:t>
            </a:r>
            <a:r>
              <a:rPr lang="en-US" sz="1400" dirty="0">
                <a:effectLst/>
              </a:rPr>
              <a:t>, Access Date: 6 Jun 2019.</a:t>
            </a:r>
          </a:p>
          <a:p>
            <a:r>
              <a:rPr lang="en-US" sz="1400" dirty="0">
                <a:effectLst/>
              </a:rPr>
              <a:t>“Kafka Topic Architecture”, URL: </a:t>
            </a:r>
            <a:r>
              <a:rPr lang="en-US" sz="1400" dirty="0">
                <a:hlinkClick r:id="rId9"/>
              </a:rPr>
              <a:t>http://cloudurable.com/blog/kafka-architecture-topics/index.html</a:t>
            </a:r>
            <a:r>
              <a:rPr lang="en-US" sz="1400" dirty="0">
                <a:effectLst/>
              </a:rPr>
              <a:t>, Access Date: 6 Jun 2019.</a:t>
            </a:r>
          </a:p>
          <a:p>
            <a:r>
              <a:rPr lang="en-US" sz="1400" dirty="0">
                <a:effectLst/>
              </a:rPr>
              <a:t>“Kafka Architecture: Low-Level Design”, URL: </a:t>
            </a:r>
            <a:r>
              <a:rPr lang="en-US" sz="1400" dirty="0">
                <a:hlinkClick r:id="rId10"/>
              </a:rPr>
              <a:t>http://cloudurable.com/blog/kafka-architecture-low-level/index.html</a:t>
            </a:r>
            <a:r>
              <a:rPr lang="en-US" sz="1400" dirty="0">
                <a:effectLst/>
              </a:rPr>
              <a:t>, Access Date: 6 Jun 2019.</a:t>
            </a:r>
            <a:endParaRPr lang="en-US" sz="1400" dirty="0"/>
          </a:p>
          <a:p>
            <a:r>
              <a:rPr lang="en-US" sz="1400" dirty="0">
                <a:effectLst/>
              </a:rPr>
              <a:t>“The Kafka Ecosystem - Kafka Core, Kafka Streams, Kafka Connect, Kafka REST Proxy, and the Schema Registry”, URL: </a:t>
            </a:r>
            <a:r>
              <a:rPr lang="en-US" sz="1400" dirty="0">
                <a:hlinkClick r:id="rId11"/>
              </a:rPr>
              <a:t>http://cloudurable.com/blog/kafka-ecosystem/index.html</a:t>
            </a:r>
            <a:r>
              <a:rPr lang="en-US" sz="1400" dirty="0">
                <a:effectLst/>
              </a:rPr>
              <a:t>, Access Date: 6 Jun 2019.</a:t>
            </a:r>
            <a:endParaRPr lang="en-US" sz="1400" dirty="0"/>
          </a:p>
          <a:p>
            <a:endParaRPr lang="en-US" sz="1400" dirty="0"/>
          </a:p>
        </p:txBody>
      </p:sp>
    </p:spTree>
    <p:extLst>
      <p:ext uri="{BB962C8B-B14F-4D97-AF65-F5344CB8AC3E}">
        <p14:creationId xmlns:p14="http://schemas.microsoft.com/office/powerpoint/2010/main" val="991278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4337-B681-47F7-94C5-851A2E349A90}"/>
              </a:ext>
            </a:extLst>
          </p:cNvPr>
          <p:cNvSpPr>
            <a:spLocks noGrp="1"/>
          </p:cNvSpPr>
          <p:nvPr>
            <p:ph type="title"/>
          </p:nvPr>
        </p:nvSpPr>
        <p:spPr/>
        <p:txBody>
          <a:bodyPr>
            <a:normAutofit/>
          </a:bodyPr>
          <a:lstStyle/>
          <a:p>
            <a:pPr algn="l"/>
            <a:r>
              <a:rPr lang="en-US" dirty="0"/>
              <a:t>Agenda</a:t>
            </a:r>
          </a:p>
        </p:txBody>
      </p:sp>
      <p:sp>
        <p:nvSpPr>
          <p:cNvPr id="3" name="Content Placeholder 2">
            <a:extLst>
              <a:ext uri="{FF2B5EF4-FFF2-40B4-BE49-F238E27FC236}">
                <a16:creationId xmlns:a16="http://schemas.microsoft.com/office/drawing/2014/main" id="{9F6F05D8-73B6-444B-9955-3002419D249F}"/>
              </a:ext>
            </a:extLst>
          </p:cNvPr>
          <p:cNvSpPr>
            <a:spLocks noGrp="1"/>
          </p:cNvSpPr>
          <p:nvPr>
            <p:ph idx="1"/>
          </p:nvPr>
        </p:nvSpPr>
        <p:spPr/>
        <p:txBody>
          <a:bodyPr>
            <a:normAutofit/>
          </a:bodyPr>
          <a:lstStyle/>
          <a:p>
            <a:r>
              <a:rPr lang="en-US" sz="2400" dirty="0"/>
              <a:t>History</a:t>
            </a:r>
          </a:p>
          <a:p>
            <a:r>
              <a:rPr lang="en-US" sz="2400" dirty="0">
                <a:effectLst/>
              </a:rPr>
              <a:t>Introduction</a:t>
            </a:r>
          </a:p>
          <a:p>
            <a:r>
              <a:rPr lang="en-US" dirty="0">
                <a:effectLst/>
              </a:rPr>
              <a:t>Use Cases</a:t>
            </a:r>
          </a:p>
          <a:p>
            <a:r>
              <a:rPr lang="en-US" sz="2400" dirty="0">
                <a:effectLst/>
              </a:rPr>
              <a:t>Kafka Internal</a:t>
            </a:r>
          </a:p>
          <a:p>
            <a:r>
              <a:rPr lang="en-US" sz="2400" dirty="0">
                <a:effectLst/>
              </a:rPr>
              <a:t>Kafka Streams</a:t>
            </a:r>
          </a:p>
          <a:p>
            <a:r>
              <a:rPr lang="en-US" sz="2400" dirty="0">
                <a:effectLst/>
              </a:rPr>
              <a:t>Summary</a:t>
            </a:r>
          </a:p>
          <a:p>
            <a:endParaRPr lang="en-US" dirty="0">
              <a:effectLst/>
            </a:endParaRPr>
          </a:p>
          <a:p>
            <a:endParaRPr lang="en-US" b="1" dirty="0">
              <a:effectLst/>
            </a:endParaRPr>
          </a:p>
          <a:p>
            <a:endParaRPr lang="en-US" b="1" dirty="0">
              <a:effectLst/>
            </a:endParaRPr>
          </a:p>
          <a:p>
            <a:endParaRPr lang="en-US" sz="2400" dirty="0"/>
          </a:p>
          <a:p>
            <a:endParaRPr lang="en-US" sz="2400" dirty="0"/>
          </a:p>
        </p:txBody>
      </p:sp>
    </p:spTree>
    <p:extLst>
      <p:ext uri="{BB962C8B-B14F-4D97-AF65-F5344CB8AC3E}">
        <p14:creationId xmlns:p14="http://schemas.microsoft.com/office/powerpoint/2010/main" val="3763360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11BA09-06ED-4EFA-B11A-2A28DD7F89E1}"/>
              </a:ext>
            </a:extLst>
          </p:cNvPr>
          <p:cNvSpPr>
            <a:spLocks noGrp="1"/>
          </p:cNvSpPr>
          <p:nvPr>
            <p:ph type="title"/>
          </p:nvPr>
        </p:nvSpPr>
        <p:spPr>
          <a:xfrm>
            <a:off x="919119" y="2943775"/>
            <a:ext cx="10353762" cy="970450"/>
          </a:xfrm>
        </p:spPr>
        <p:txBody>
          <a:bodyPr>
            <a:normAutofit fontScale="90000"/>
          </a:bodyPr>
          <a:lstStyle/>
          <a:p>
            <a:r>
              <a:rPr lang="en-US" sz="6000" dirty="0"/>
              <a:t>Appendix</a:t>
            </a:r>
          </a:p>
        </p:txBody>
      </p:sp>
    </p:spTree>
    <p:extLst>
      <p:ext uri="{BB962C8B-B14F-4D97-AF65-F5344CB8AC3E}">
        <p14:creationId xmlns:p14="http://schemas.microsoft.com/office/powerpoint/2010/main" val="3178232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E253A-386F-4CF7-BF7C-A6D79B0CC0CE}"/>
              </a:ext>
            </a:extLst>
          </p:cNvPr>
          <p:cNvSpPr>
            <a:spLocks noGrp="1"/>
          </p:cNvSpPr>
          <p:nvPr>
            <p:ph type="title"/>
          </p:nvPr>
        </p:nvSpPr>
        <p:spPr/>
        <p:txBody>
          <a:bodyPr>
            <a:normAutofit fontScale="90000"/>
          </a:bodyPr>
          <a:lstStyle/>
          <a:p>
            <a:pPr algn="l"/>
            <a:r>
              <a:rPr lang="en-US" dirty="0">
                <a:effectLst/>
              </a:rPr>
              <a:t>Transactions in Apache Kafka</a:t>
            </a:r>
            <a:br>
              <a:rPr lang="en-US" dirty="0">
                <a:effectLst/>
              </a:rPr>
            </a:br>
            <a:endParaRPr lang="en-US" dirty="0"/>
          </a:p>
        </p:txBody>
      </p:sp>
      <p:sp>
        <p:nvSpPr>
          <p:cNvPr id="3" name="Content Placeholder 2">
            <a:extLst>
              <a:ext uri="{FF2B5EF4-FFF2-40B4-BE49-F238E27FC236}">
                <a16:creationId xmlns:a16="http://schemas.microsoft.com/office/drawing/2014/main" id="{FC654C75-3807-45DD-8ACE-26BAEA6CEEEC}"/>
              </a:ext>
            </a:extLst>
          </p:cNvPr>
          <p:cNvSpPr>
            <a:spLocks noGrp="1"/>
          </p:cNvSpPr>
          <p:nvPr>
            <p:ph idx="1"/>
          </p:nvPr>
        </p:nvSpPr>
        <p:spPr/>
        <p:txBody>
          <a:bodyPr>
            <a:normAutofit/>
          </a:bodyPr>
          <a:lstStyle/>
          <a:p>
            <a:r>
              <a:rPr lang="en-US" sz="2400" dirty="0">
                <a:effectLst/>
              </a:rPr>
              <a:t>Transactions are designed in Kafka primarily for applications which exhibit a “read-process-write” pattern where the reads and writes are from and to asynchronous data streams such as Kafka topics.(stream processing applications)</a:t>
            </a:r>
          </a:p>
          <a:p>
            <a:r>
              <a:rPr lang="en-US" sz="2400" dirty="0">
                <a:effectLst/>
              </a:rPr>
              <a:t>Stream processing application could lose exactly once processing semantics</a:t>
            </a:r>
          </a:p>
          <a:p>
            <a:r>
              <a:rPr lang="en-US" sz="2400" dirty="0">
                <a:effectLst/>
              </a:rPr>
              <a:t>Transaction APIs are designed  in Kafka to solve exactly once processing problem.</a:t>
            </a:r>
          </a:p>
          <a:p>
            <a:r>
              <a:rPr lang="en-US" sz="2400" dirty="0">
                <a:effectLst/>
              </a:rPr>
              <a:t>The transaction feature is primarily a server-side and protocol level feature which is available for use by any client library that supports it</a:t>
            </a:r>
          </a:p>
          <a:p>
            <a:endParaRPr lang="en-US" sz="2400" dirty="0"/>
          </a:p>
        </p:txBody>
      </p:sp>
    </p:spTree>
    <p:extLst>
      <p:ext uri="{BB962C8B-B14F-4D97-AF65-F5344CB8AC3E}">
        <p14:creationId xmlns:p14="http://schemas.microsoft.com/office/powerpoint/2010/main" val="2309260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D547-EC3E-4C27-BB02-7C7C40073DF7}"/>
              </a:ext>
            </a:extLst>
          </p:cNvPr>
          <p:cNvSpPr>
            <a:spLocks noGrp="1"/>
          </p:cNvSpPr>
          <p:nvPr>
            <p:ph type="title"/>
          </p:nvPr>
        </p:nvSpPr>
        <p:spPr/>
        <p:txBody>
          <a:bodyPr>
            <a:normAutofit/>
          </a:bodyPr>
          <a:lstStyle/>
          <a:p>
            <a:pPr algn="l"/>
            <a:r>
              <a:rPr lang="en-US" dirty="0">
                <a:effectLst/>
              </a:rPr>
              <a:t>Transactional Semantics in Kafka</a:t>
            </a:r>
            <a:endParaRPr lang="en-US" dirty="0"/>
          </a:p>
        </p:txBody>
      </p:sp>
      <p:sp>
        <p:nvSpPr>
          <p:cNvPr id="3" name="Content Placeholder 2">
            <a:extLst>
              <a:ext uri="{FF2B5EF4-FFF2-40B4-BE49-F238E27FC236}">
                <a16:creationId xmlns:a16="http://schemas.microsoft.com/office/drawing/2014/main" id="{4D8307AF-24AE-42CE-89C7-B4D649F218BB}"/>
              </a:ext>
            </a:extLst>
          </p:cNvPr>
          <p:cNvSpPr>
            <a:spLocks noGrp="1"/>
          </p:cNvSpPr>
          <p:nvPr>
            <p:ph idx="1"/>
          </p:nvPr>
        </p:nvSpPr>
        <p:spPr/>
        <p:txBody>
          <a:bodyPr>
            <a:normAutofit/>
          </a:bodyPr>
          <a:lstStyle/>
          <a:p>
            <a:r>
              <a:rPr lang="en-US" sz="2400" dirty="0">
                <a:effectLst/>
              </a:rPr>
              <a:t>Atomic multi-partition writes</a:t>
            </a:r>
          </a:p>
          <a:p>
            <a:pPr lvl="1"/>
            <a:r>
              <a:rPr lang="en-US" sz="2000" dirty="0">
                <a:effectLst/>
              </a:rPr>
              <a:t>Enable atomic writes to multiple Kafka topics and partitions.</a:t>
            </a:r>
          </a:p>
          <a:p>
            <a:pPr lvl="1"/>
            <a:r>
              <a:rPr lang="en-US" sz="2000" dirty="0">
                <a:effectLst/>
              </a:rPr>
              <a:t>All of the messages included in the transaction will be successfully written or none of them will be.</a:t>
            </a:r>
          </a:p>
          <a:p>
            <a:r>
              <a:rPr lang="en-US" sz="2400" dirty="0">
                <a:effectLst/>
              </a:rPr>
              <a:t>Zombie fencing</a:t>
            </a:r>
          </a:p>
          <a:p>
            <a:pPr lvl="1"/>
            <a:r>
              <a:rPr lang="en-US" sz="2000" dirty="0">
                <a:effectLst/>
              </a:rPr>
              <a:t>Solve the problem of zombie instances</a:t>
            </a:r>
          </a:p>
          <a:p>
            <a:pPr lvl="1"/>
            <a:r>
              <a:rPr lang="en-US" sz="2000" dirty="0">
                <a:effectLst/>
              </a:rPr>
              <a:t>Each transactional producer is assigned a unique identifier(transactional.id)</a:t>
            </a:r>
            <a:endParaRPr lang="en-US" sz="2000" dirty="0"/>
          </a:p>
        </p:txBody>
      </p:sp>
    </p:spTree>
    <p:extLst>
      <p:ext uri="{BB962C8B-B14F-4D97-AF65-F5344CB8AC3E}">
        <p14:creationId xmlns:p14="http://schemas.microsoft.com/office/powerpoint/2010/main" val="383123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7409-B55F-419D-BC6E-5C375AB9D082}"/>
              </a:ext>
            </a:extLst>
          </p:cNvPr>
          <p:cNvSpPr>
            <a:spLocks noGrp="1"/>
          </p:cNvSpPr>
          <p:nvPr>
            <p:ph type="title"/>
          </p:nvPr>
        </p:nvSpPr>
        <p:spPr/>
        <p:txBody>
          <a:bodyPr>
            <a:normAutofit/>
          </a:bodyPr>
          <a:lstStyle/>
          <a:p>
            <a:pPr algn="l"/>
            <a:r>
              <a:rPr lang="en-US" dirty="0">
                <a:effectLst/>
              </a:rPr>
              <a:t>How Transactions Work</a:t>
            </a:r>
            <a:endParaRPr lang="en-US" dirty="0"/>
          </a:p>
        </p:txBody>
      </p:sp>
      <p:pic>
        <p:nvPicPr>
          <p:cNvPr id="5" name="Content Placeholder 4">
            <a:extLst>
              <a:ext uri="{FF2B5EF4-FFF2-40B4-BE49-F238E27FC236}">
                <a16:creationId xmlns:a16="http://schemas.microsoft.com/office/drawing/2014/main" id="{7D99EA6C-F4D4-46DC-8CE7-F95BA008E0C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1644" y="1798638"/>
            <a:ext cx="5998064" cy="4059237"/>
          </a:xfrm>
          <a:ln>
            <a:solidFill>
              <a:schemeClr val="accent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346410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7409-B55F-419D-BC6E-5C375AB9D082}"/>
              </a:ext>
            </a:extLst>
          </p:cNvPr>
          <p:cNvSpPr>
            <a:spLocks noGrp="1"/>
          </p:cNvSpPr>
          <p:nvPr>
            <p:ph type="title"/>
          </p:nvPr>
        </p:nvSpPr>
        <p:spPr/>
        <p:txBody>
          <a:bodyPr>
            <a:normAutofit/>
          </a:bodyPr>
          <a:lstStyle/>
          <a:p>
            <a:pPr algn="l"/>
            <a:r>
              <a:rPr lang="en-US" dirty="0">
                <a:effectLst/>
              </a:rPr>
              <a:t>How Transactions Work</a:t>
            </a:r>
            <a:endParaRPr lang="en-US" dirty="0"/>
          </a:p>
        </p:txBody>
      </p:sp>
      <p:sp>
        <p:nvSpPr>
          <p:cNvPr id="4" name="Content Placeholder 3">
            <a:extLst>
              <a:ext uri="{FF2B5EF4-FFF2-40B4-BE49-F238E27FC236}">
                <a16:creationId xmlns:a16="http://schemas.microsoft.com/office/drawing/2014/main" id="{5D8C4FFE-03CB-4F24-AD1B-C9176B20A06F}"/>
              </a:ext>
            </a:extLst>
          </p:cNvPr>
          <p:cNvSpPr>
            <a:spLocks noGrp="1"/>
          </p:cNvSpPr>
          <p:nvPr>
            <p:ph idx="1"/>
          </p:nvPr>
        </p:nvSpPr>
        <p:spPr/>
        <p:txBody>
          <a:bodyPr>
            <a:normAutofit/>
          </a:bodyPr>
          <a:lstStyle/>
          <a:p>
            <a:r>
              <a:rPr lang="en-US" sz="2400" dirty="0">
                <a:effectLst/>
              </a:rPr>
              <a:t>Data flow</a:t>
            </a:r>
          </a:p>
          <a:p>
            <a:pPr lvl="1"/>
            <a:r>
              <a:rPr lang="en-US" sz="2000" dirty="0">
                <a:effectLst/>
              </a:rPr>
              <a:t>A: the producer and transaction coordinator interaction</a:t>
            </a:r>
          </a:p>
          <a:p>
            <a:pPr lvl="1"/>
            <a:r>
              <a:rPr lang="en-US" sz="2000" dirty="0">
                <a:effectLst/>
              </a:rPr>
              <a:t>B: the coordinator and transaction log interaction</a:t>
            </a:r>
          </a:p>
          <a:p>
            <a:pPr lvl="1"/>
            <a:r>
              <a:rPr lang="en-US" sz="2000" dirty="0">
                <a:effectLst/>
              </a:rPr>
              <a:t>C: the producer writing data to target topic-partitions</a:t>
            </a:r>
          </a:p>
          <a:p>
            <a:pPr lvl="1"/>
            <a:r>
              <a:rPr lang="en-US" sz="2000" dirty="0">
                <a:effectLst/>
              </a:rPr>
              <a:t>D: the coordinator to topic-partition interaction</a:t>
            </a:r>
          </a:p>
          <a:p>
            <a:pPr lvl="1"/>
            <a:endParaRPr lang="en-US" sz="2000" dirty="0"/>
          </a:p>
        </p:txBody>
      </p:sp>
    </p:spTree>
    <p:extLst>
      <p:ext uri="{BB962C8B-B14F-4D97-AF65-F5344CB8AC3E}">
        <p14:creationId xmlns:p14="http://schemas.microsoft.com/office/powerpoint/2010/main" val="22142515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C6ABA-B40A-4CC4-A90D-F5A0F0E4FC7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D116482-2AEA-4DF7-82C8-8E34BD332B0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DA0BDC9-9461-42AF-9144-80FE7642A035}"/>
              </a:ext>
            </a:extLst>
          </p:cNvPr>
          <p:cNvPicPr>
            <a:picLocks noChangeAspect="1"/>
          </p:cNvPicPr>
          <p:nvPr/>
        </p:nvPicPr>
        <p:blipFill rotWithShape="1">
          <a:blip r:embed="rId2"/>
          <a:srcRect l="23162" t="29608" r="34632" b="16013"/>
          <a:stretch/>
        </p:blipFill>
        <p:spPr>
          <a:xfrm>
            <a:off x="2256023" y="649879"/>
            <a:ext cx="7669306" cy="5558242"/>
          </a:xfrm>
          <a:prstGeom prst="rect">
            <a:avLst/>
          </a:prstGeom>
        </p:spPr>
      </p:pic>
    </p:spTree>
    <p:extLst>
      <p:ext uri="{BB962C8B-B14F-4D97-AF65-F5344CB8AC3E}">
        <p14:creationId xmlns:p14="http://schemas.microsoft.com/office/powerpoint/2010/main" val="1371034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67FC9-022D-430B-BEA3-9A31D2520FC8}"/>
              </a:ext>
            </a:extLst>
          </p:cNvPr>
          <p:cNvSpPr>
            <a:spLocks noGrp="1"/>
          </p:cNvSpPr>
          <p:nvPr>
            <p:ph type="title"/>
          </p:nvPr>
        </p:nvSpPr>
        <p:spPr/>
        <p:txBody>
          <a:bodyPr>
            <a:normAutofit fontScale="90000"/>
          </a:bodyPr>
          <a:lstStyle/>
          <a:p>
            <a:r>
              <a:rPr lang="en-US" dirty="0">
                <a:effectLst/>
              </a:rPr>
              <a:t>Kafka in banks</a:t>
            </a:r>
            <a:br>
              <a:rPr lang="en-US" dirty="0">
                <a:effectLst/>
              </a:rPr>
            </a:br>
            <a:endParaRPr lang="en-US" dirty="0"/>
          </a:p>
        </p:txBody>
      </p:sp>
      <p:sp>
        <p:nvSpPr>
          <p:cNvPr id="3" name="Content Placeholder 2">
            <a:extLst>
              <a:ext uri="{FF2B5EF4-FFF2-40B4-BE49-F238E27FC236}">
                <a16:creationId xmlns:a16="http://schemas.microsoft.com/office/drawing/2014/main" id="{C9600342-6A93-4D19-8DF4-9C0EA75E3B26}"/>
              </a:ext>
            </a:extLst>
          </p:cNvPr>
          <p:cNvSpPr>
            <a:spLocks noGrp="1"/>
          </p:cNvSpPr>
          <p:nvPr>
            <p:ph idx="1"/>
          </p:nvPr>
        </p:nvSpPr>
        <p:spPr/>
        <p:txBody>
          <a:bodyPr>
            <a:normAutofit/>
          </a:bodyPr>
          <a:lstStyle/>
          <a:p>
            <a:r>
              <a:rPr lang="en-US" sz="2400" dirty="0">
                <a:effectLst/>
              </a:rPr>
              <a:t>Real-time Financial Alerts at Rabobank with Apache Kafka’s Streams API</a:t>
            </a:r>
          </a:p>
          <a:p>
            <a:pPr lvl="1"/>
            <a:r>
              <a:rPr lang="en-US" sz="2000" dirty="0">
                <a:effectLst/>
              </a:rPr>
              <a:t>The case: Rabo Alerts</a:t>
            </a:r>
          </a:p>
          <a:p>
            <a:pPr lvl="1"/>
            <a:r>
              <a:rPr lang="en-US" sz="2000" dirty="0">
                <a:effectLst/>
              </a:rPr>
              <a:t>Rabo Alerts is a service that allows Rabobank customers to be alerted whenever interesting financial events occur.</a:t>
            </a:r>
          </a:p>
          <a:p>
            <a:r>
              <a:rPr lang="en-US" sz="2400" dirty="0">
                <a:effectLst/>
              </a:rPr>
              <a:t>The Evolution of Kafka at ING Bank</a:t>
            </a:r>
          </a:p>
          <a:p>
            <a:pPr lvl="1"/>
            <a:r>
              <a:rPr lang="en-US" sz="2000" dirty="0">
                <a:effectLst/>
              </a:rPr>
              <a:t> It all started within ING when a solution was needed to improve our fraud detection system for online banking.</a:t>
            </a:r>
            <a:endParaRPr lang="en-US" sz="2000" dirty="0"/>
          </a:p>
        </p:txBody>
      </p:sp>
    </p:spTree>
    <p:extLst>
      <p:ext uri="{BB962C8B-B14F-4D97-AF65-F5344CB8AC3E}">
        <p14:creationId xmlns:p14="http://schemas.microsoft.com/office/powerpoint/2010/main" val="3813985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33E1-834D-4421-AA26-92B036F8652D}"/>
              </a:ext>
            </a:extLst>
          </p:cNvPr>
          <p:cNvSpPr>
            <a:spLocks noGrp="1"/>
          </p:cNvSpPr>
          <p:nvPr>
            <p:ph type="title"/>
          </p:nvPr>
        </p:nvSpPr>
        <p:spPr/>
        <p:txBody>
          <a:bodyPr>
            <a:normAutofit/>
          </a:bodyPr>
          <a:lstStyle/>
          <a:p>
            <a:pPr algn="l"/>
            <a:r>
              <a:rPr lang="en-US" dirty="0">
                <a:effectLst/>
              </a:rPr>
              <a:t>Does Apache Kafka do ACID transactions?</a:t>
            </a:r>
            <a:endParaRPr lang="en-US" dirty="0"/>
          </a:p>
        </p:txBody>
      </p:sp>
      <p:sp>
        <p:nvSpPr>
          <p:cNvPr id="3" name="Content Placeholder 2">
            <a:extLst>
              <a:ext uri="{FF2B5EF4-FFF2-40B4-BE49-F238E27FC236}">
                <a16:creationId xmlns:a16="http://schemas.microsoft.com/office/drawing/2014/main" id="{BD96427D-6F3A-4B80-81CE-DB5B281064A5}"/>
              </a:ext>
            </a:extLst>
          </p:cNvPr>
          <p:cNvSpPr>
            <a:spLocks noGrp="1"/>
          </p:cNvSpPr>
          <p:nvPr>
            <p:ph idx="1"/>
          </p:nvPr>
        </p:nvSpPr>
        <p:spPr/>
        <p:txBody>
          <a:bodyPr>
            <a:normAutofit/>
          </a:bodyPr>
          <a:lstStyle/>
          <a:p>
            <a:r>
              <a:rPr lang="en-US" sz="2400" dirty="0">
                <a:effectLst/>
              </a:rPr>
              <a:t>The biggest difference between message queuing systems such as IBM MQ and event streaming systems such as Apache Kafka is the idea of a stream history.</a:t>
            </a:r>
          </a:p>
          <a:p>
            <a:r>
              <a:rPr lang="en-US" sz="2400" dirty="0">
                <a:effectLst/>
              </a:rPr>
              <a:t>There’s another major difference too and that’s to do with transactions. </a:t>
            </a:r>
          </a:p>
          <a:p>
            <a:r>
              <a:rPr lang="en-US" sz="2400" dirty="0">
                <a:effectLst/>
              </a:rPr>
              <a:t>Kafka does have a feature called exactly-once semantics but it offers a much weaker guarantee than proper transactions. It looks like transactions at the API level, but if you look inside, it’s not the same.</a:t>
            </a:r>
          </a:p>
          <a:p>
            <a:r>
              <a:rPr lang="en-US" sz="2400" dirty="0">
                <a:effectLst/>
              </a:rPr>
              <a:t>Transactional systems implement the four ACID properties: Atomicity, Consistency, Isolation, and Durability.</a:t>
            </a:r>
            <a:endParaRPr lang="en-US" sz="2400" dirty="0"/>
          </a:p>
        </p:txBody>
      </p:sp>
    </p:spTree>
    <p:extLst>
      <p:ext uri="{BB962C8B-B14F-4D97-AF65-F5344CB8AC3E}">
        <p14:creationId xmlns:p14="http://schemas.microsoft.com/office/powerpoint/2010/main" val="3777367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A30AD-FF90-4109-94AB-0C9B9CA9650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52FF08C-3B02-4908-9C22-5D60D5ED3EA5}"/>
              </a:ext>
            </a:extLst>
          </p:cNvPr>
          <p:cNvSpPr>
            <a:spLocks noGrp="1"/>
          </p:cNvSpPr>
          <p:nvPr>
            <p:ph idx="1"/>
          </p:nvPr>
        </p:nvSpPr>
        <p:spPr/>
        <p:txBody>
          <a:bodyPr/>
          <a:lstStyle/>
          <a:p>
            <a:r>
              <a:rPr lang="en-US" b="1" dirty="0">
                <a:effectLst/>
              </a:rPr>
              <a:t>Messaging and transactions in practice</a:t>
            </a:r>
          </a:p>
          <a:p>
            <a:pPr lvl="1"/>
            <a:r>
              <a:rPr lang="en-US" dirty="0">
                <a:effectLst/>
              </a:rPr>
              <a:t>Most basic example looks like this</a:t>
            </a:r>
          </a:p>
          <a:p>
            <a:pPr marL="450000" lvl="1" indent="0">
              <a:buNone/>
            </a:pPr>
            <a:endParaRPr lang="en-US" dirty="0">
              <a:effectLst/>
            </a:endParaRPr>
          </a:p>
          <a:p>
            <a:pPr lvl="1"/>
            <a:r>
              <a:rPr lang="en-US" dirty="0">
                <a:effectLst/>
              </a:rPr>
              <a:t>A more complicated example</a:t>
            </a:r>
          </a:p>
          <a:p>
            <a:pPr lvl="1"/>
            <a:endParaRPr lang="en-US" dirty="0"/>
          </a:p>
        </p:txBody>
      </p:sp>
      <p:pic>
        <p:nvPicPr>
          <p:cNvPr id="4" name="Picture 3">
            <a:extLst>
              <a:ext uri="{FF2B5EF4-FFF2-40B4-BE49-F238E27FC236}">
                <a16:creationId xmlns:a16="http://schemas.microsoft.com/office/drawing/2014/main" id="{9DBB3CED-229E-4BA0-9094-D001AA074CB6}"/>
              </a:ext>
            </a:extLst>
          </p:cNvPr>
          <p:cNvPicPr>
            <a:picLocks noChangeAspect="1"/>
          </p:cNvPicPr>
          <p:nvPr/>
        </p:nvPicPr>
        <p:blipFill>
          <a:blip r:embed="rId3"/>
          <a:stretch>
            <a:fillRect/>
          </a:stretch>
        </p:blipFill>
        <p:spPr>
          <a:xfrm>
            <a:off x="7061528" y="1875279"/>
            <a:ext cx="3320036" cy="1886545"/>
          </a:xfrm>
          <a:prstGeom prst="rect">
            <a:avLst/>
          </a:prstGeom>
        </p:spPr>
      </p:pic>
      <p:pic>
        <p:nvPicPr>
          <p:cNvPr id="5" name="Picture 4">
            <a:extLst>
              <a:ext uri="{FF2B5EF4-FFF2-40B4-BE49-F238E27FC236}">
                <a16:creationId xmlns:a16="http://schemas.microsoft.com/office/drawing/2014/main" id="{9326CD30-9D6B-436D-B1E2-95D66467A9FF}"/>
              </a:ext>
            </a:extLst>
          </p:cNvPr>
          <p:cNvPicPr>
            <a:picLocks noChangeAspect="1"/>
          </p:cNvPicPr>
          <p:nvPr/>
        </p:nvPicPr>
        <p:blipFill>
          <a:blip r:embed="rId4"/>
          <a:stretch>
            <a:fillRect/>
          </a:stretch>
        </p:blipFill>
        <p:spPr>
          <a:xfrm>
            <a:off x="758282" y="4085597"/>
            <a:ext cx="4986401" cy="2517156"/>
          </a:xfrm>
          <a:prstGeom prst="rect">
            <a:avLst/>
          </a:prstGeom>
        </p:spPr>
      </p:pic>
      <p:pic>
        <p:nvPicPr>
          <p:cNvPr id="6" name="Picture 5">
            <a:extLst>
              <a:ext uri="{FF2B5EF4-FFF2-40B4-BE49-F238E27FC236}">
                <a16:creationId xmlns:a16="http://schemas.microsoft.com/office/drawing/2014/main" id="{1875E05F-E880-4871-AB18-1959C589DDCD}"/>
              </a:ext>
            </a:extLst>
          </p:cNvPr>
          <p:cNvPicPr>
            <a:picLocks noChangeAspect="1"/>
          </p:cNvPicPr>
          <p:nvPr/>
        </p:nvPicPr>
        <p:blipFill>
          <a:blip r:embed="rId5"/>
          <a:stretch>
            <a:fillRect/>
          </a:stretch>
        </p:blipFill>
        <p:spPr>
          <a:xfrm>
            <a:off x="6020022" y="4303955"/>
            <a:ext cx="5403048" cy="2080440"/>
          </a:xfrm>
          <a:prstGeom prst="rect">
            <a:avLst/>
          </a:prstGeom>
        </p:spPr>
      </p:pic>
    </p:spTree>
    <p:extLst>
      <p:ext uri="{BB962C8B-B14F-4D97-AF65-F5344CB8AC3E}">
        <p14:creationId xmlns:p14="http://schemas.microsoft.com/office/powerpoint/2010/main" val="3635697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A30AD-FF90-4109-94AB-0C9B9CA9650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52FF08C-3B02-4908-9C22-5D60D5ED3EA5}"/>
              </a:ext>
            </a:extLst>
          </p:cNvPr>
          <p:cNvSpPr>
            <a:spLocks noGrp="1"/>
          </p:cNvSpPr>
          <p:nvPr>
            <p:ph idx="1"/>
          </p:nvPr>
        </p:nvSpPr>
        <p:spPr>
          <a:xfrm>
            <a:off x="913795" y="1754889"/>
            <a:ext cx="10353762" cy="4058751"/>
          </a:xfrm>
        </p:spPr>
        <p:txBody>
          <a:bodyPr>
            <a:normAutofit/>
          </a:bodyPr>
          <a:lstStyle/>
          <a:p>
            <a:pPr marL="450000" lvl="1" indent="0">
              <a:buNone/>
            </a:pPr>
            <a:r>
              <a:rPr lang="en-US" sz="2400" dirty="0">
                <a:effectLst/>
              </a:rPr>
              <a:t>So, does Apache Kafka do ACID transactions? No.</a:t>
            </a:r>
          </a:p>
          <a:p>
            <a:pPr marL="450000" lvl="1" indent="0">
              <a:buNone/>
            </a:pPr>
            <a:r>
              <a:rPr lang="en-US" sz="2400" dirty="0">
                <a:effectLst/>
              </a:rPr>
              <a:t>Can you get a similar effect? If you design your applications in the right way, yes. </a:t>
            </a:r>
            <a:endParaRPr lang="en-US" sz="2400" dirty="0"/>
          </a:p>
        </p:txBody>
      </p:sp>
    </p:spTree>
    <p:extLst>
      <p:ext uri="{BB962C8B-B14F-4D97-AF65-F5344CB8AC3E}">
        <p14:creationId xmlns:p14="http://schemas.microsoft.com/office/powerpoint/2010/main" val="3232378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4337-B681-47F7-94C5-851A2E349A90}"/>
              </a:ext>
            </a:extLst>
          </p:cNvPr>
          <p:cNvSpPr>
            <a:spLocks noGrp="1"/>
          </p:cNvSpPr>
          <p:nvPr>
            <p:ph type="title"/>
          </p:nvPr>
        </p:nvSpPr>
        <p:spPr/>
        <p:txBody>
          <a:bodyPr>
            <a:normAutofit/>
          </a:bodyPr>
          <a:lstStyle/>
          <a:p>
            <a:pPr algn="l"/>
            <a:r>
              <a:rPr lang="en-US" dirty="0"/>
              <a:t>History</a:t>
            </a:r>
          </a:p>
        </p:txBody>
      </p:sp>
      <p:sp>
        <p:nvSpPr>
          <p:cNvPr id="3" name="Content Placeholder 2">
            <a:extLst>
              <a:ext uri="{FF2B5EF4-FFF2-40B4-BE49-F238E27FC236}">
                <a16:creationId xmlns:a16="http://schemas.microsoft.com/office/drawing/2014/main" id="{9F6F05D8-73B6-444B-9955-3002419D249F}"/>
              </a:ext>
            </a:extLst>
          </p:cNvPr>
          <p:cNvSpPr>
            <a:spLocks noGrp="1"/>
          </p:cNvSpPr>
          <p:nvPr>
            <p:ph idx="1"/>
          </p:nvPr>
        </p:nvSpPr>
        <p:spPr>
          <a:xfrm>
            <a:off x="913795" y="1732449"/>
            <a:ext cx="10610548" cy="4363551"/>
          </a:xfrm>
        </p:spPr>
        <p:txBody>
          <a:bodyPr>
            <a:normAutofit fontScale="92500" lnSpcReduction="20000"/>
          </a:bodyPr>
          <a:lstStyle/>
          <a:p>
            <a:r>
              <a:rPr lang="en-US" sz="2600" dirty="0"/>
              <a:t>Kafka’s Origin</a:t>
            </a:r>
          </a:p>
          <a:p>
            <a:r>
              <a:rPr lang="en-US" sz="2600" dirty="0"/>
              <a:t>LinkedIn’s Problem</a:t>
            </a:r>
          </a:p>
          <a:p>
            <a:r>
              <a:rPr lang="en-US" sz="2600" dirty="0"/>
              <a:t>The Birth of Kafka</a:t>
            </a:r>
            <a:br>
              <a:rPr lang="en-US" sz="2600" dirty="0"/>
            </a:br>
            <a:r>
              <a:rPr lang="en-US" sz="2600" dirty="0"/>
              <a:t>The development team at LinkedIn was led by Jay Kreps.</a:t>
            </a:r>
            <a:br>
              <a:rPr lang="en-US" sz="2600" dirty="0"/>
            </a:br>
            <a:r>
              <a:rPr lang="en-US" sz="2600" dirty="0"/>
              <a:t>primary goals were:</a:t>
            </a:r>
          </a:p>
          <a:p>
            <a:pPr lvl="1"/>
            <a:r>
              <a:rPr lang="en-US" sz="2600" dirty="0"/>
              <a:t>Decouple producers and consumers</a:t>
            </a:r>
          </a:p>
          <a:p>
            <a:pPr lvl="1"/>
            <a:r>
              <a:rPr lang="en-US" sz="2600" dirty="0"/>
              <a:t>Persistent message data </a:t>
            </a:r>
          </a:p>
          <a:p>
            <a:pPr lvl="1"/>
            <a:r>
              <a:rPr lang="en-US" sz="2600" dirty="0"/>
              <a:t>High throughput</a:t>
            </a:r>
          </a:p>
          <a:p>
            <a:pPr lvl="1"/>
            <a:r>
              <a:rPr lang="en-US" sz="2600" dirty="0"/>
              <a:t>Horizontal scalable</a:t>
            </a:r>
          </a:p>
          <a:p>
            <a:r>
              <a:rPr lang="en-US" sz="2600" dirty="0">
                <a:effectLst/>
              </a:rPr>
              <a:t>Kafka was released as an open source project on GitHub in late 2010</a:t>
            </a:r>
          </a:p>
        </p:txBody>
      </p:sp>
    </p:spTree>
    <p:extLst>
      <p:ext uri="{BB962C8B-B14F-4D97-AF65-F5344CB8AC3E}">
        <p14:creationId xmlns:p14="http://schemas.microsoft.com/office/powerpoint/2010/main" val="28190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6AA4B-519E-4F1E-8339-94F074B8A177}"/>
              </a:ext>
            </a:extLst>
          </p:cNvPr>
          <p:cNvSpPr>
            <a:spLocks noGrp="1"/>
          </p:cNvSpPr>
          <p:nvPr>
            <p:ph type="title"/>
          </p:nvPr>
        </p:nvSpPr>
        <p:spPr/>
        <p:txBody>
          <a:bodyPr>
            <a:normAutofit/>
          </a:bodyPr>
          <a:lstStyle/>
          <a:p>
            <a:pPr algn="l"/>
            <a:r>
              <a:rPr lang="en-US" dirty="0">
                <a:effectLst/>
              </a:rPr>
              <a:t>Kafka as a message broker</a:t>
            </a:r>
            <a:endParaRPr lang="en-US" dirty="0"/>
          </a:p>
        </p:txBody>
      </p:sp>
      <p:sp>
        <p:nvSpPr>
          <p:cNvPr id="3" name="Content Placeholder 2">
            <a:extLst>
              <a:ext uri="{FF2B5EF4-FFF2-40B4-BE49-F238E27FC236}">
                <a16:creationId xmlns:a16="http://schemas.microsoft.com/office/drawing/2014/main" id="{B2F291BA-0EAF-42EA-9A92-00D52113AEAA}"/>
              </a:ext>
            </a:extLst>
          </p:cNvPr>
          <p:cNvSpPr>
            <a:spLocks noGrp="1"/>
          </p:cNvSpPr>
          <p:nvPr>
            <p:ph idx="1"/>
          </p:nvPr>
        </p:nvSpPr>
        <p:spPr/>
        <p:txBody>
          <a:bodyPr>
            <a:normAutofit fontScale="92500"/>
          </a:bodyPr>
          <a:lstStyle/>
          <a:p>
            <a:r>
              <a:rPr lang="en-US" sz="2400" b="1" dirty="0">
                <a:effectLst/>
              </a:rPr>
              <a:t>When a message broker is needed?</a:t>
            </a:r>
          </a:p>
          <a:p>
            <a:pPr lvl="1"/>
            <a:r>
              <a:rPr lang="en-US" sz="2000" dirty="0">
                <a:effectLst/>
              </a:rPr>
              <a:t>If you want to control data feeds. For example, the number of registrations in any system.</a:t>
            </a:r>
          </a:p>
          <a:p>
            <a:pPr lvl="1"/>
            <a:r>
              <a:rPr lang="en-US" sz="2000" dirty="0">
                <a:effectLst/>
              </a:rPr>
              <a:t>When the task is to put data to several applications and avoid direct usage of their API.</a:t>
            </a:r>
          </a:p>
          <a:p>
            <a:pPr lvl="1"/>
            <a:r>
              <a:rPr lang="en-US" sz="2000" dirty="0">
                <a:effectLst/>
              </a:rPr>
              <a:t>The necessity to complete processes in a defined order like a transactional system.</a:t>
            </a:r>
            <a:endParaRPr lang="en-US" sz="2400" dirty="0">
              <a:effectLst/>
            </a:endParaRPr>
          </a:p>
          <a:p>
            <a:r>
              <a:rPr lang="en-US" sz="2400" dirty="0">
                <a:effectLst/>
              </a:rPr>
              <a:t>Message brokers can do 4 important things</a:t>
            </a:r>
          </a:p>
          <a:p>
            <a:pPr lvl="1"/>
            <a:r>
              <a:rPr lang="en-US" sz="2000" b="1" dirty="0">
                <a:effectLst/>
              </a:rPr>
              <a:t>Divide</a:t>
            </a:r>
            <a:r>
              <a:rPr lang="en-US" sz="2000" dirty="0">
                <a:effectLst/>
              </a:rPr>
              <a:t> the publisher and consumer</a:t>
            </a:r>
          </a:p>
          <a:p>
            <a:pPr lvl="1"/>
            <a:r>
              <a:rPr lang="en-US" sz="2000" b="1" dirty="0">
                <a:effectLst/>
              </a:rPr>
              <a:t>Store</a:t>
            </a:r>
            <a:r>
              <a:rPr lang="en-US" sz="2000" dirty="0">
                <a:effectLst/>
              </a:rPr>
              <a:t> the messages</a:t>
            </a:r>
          </a:p>
          <a:p>
            <a:pPr lvl="1"/>
            <a:r>
              <a:rPr lang="en-US" sz="2000" b="1" dirty="0">
                <a:effectLst/>
              </a:rPr>
              <a:t>Route</a:t>
            </a:r>
            <a:r>
              <a:rPr lang="en-US" sz="2000" dirty="0">
                <a:effectLst/>
              </a:rPr>
              <a:t> messages</a:t>
            </a:r>
          </a:p>
          <a:p>
            <a:pPr lvl="1"/>
            <a:r>
              <a:rPr lang="en-US" sz="2000" b="1" dirty="0">
                <a:effectLst/>
              </a:rPr>
              <a:t>Check</a:t>
            </a:r>
            <a:r>
              <a:rPr lang="en-US" sz="2000" dirty="0">
                <a:effectLst/>
              </a:rPr>
              <a:t> and organize messages</a:t>
            </a:r>
          </a:p>
          <a:p>
            <a:pPr lvl="1"/>
            <a:endParaRPr lang="en-US" dirty="0"/>
          </a:p>
        </p:txBody>
      </p:sp>
    </p:spTree>
    <p:extLst>
      <p:ext uri="{BB962C8B-B14F-4D97-AF65-F5344CB8AC3E}">
        <p14:creationId xmlns:p14="http://schemas.microsoft.com/office/powerpoint/2010/main" val="263340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D2A9-7E49-4A22-9C5F-A5F6474277B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D42D5DF-9115-4C7D-8260-998D4014563A}"/>
              </a:ext>
            </a:extLst>
          </p:cNvPr>
          <p:cNvSpPr>
            <a:spLocks noGrp="1"/>
          </p:cNvSpPr>
          <p:nvPr>
            <p:ph idx="1"/>
          </p:nvPr>
        </p:nvSpPr>
        <p:spPr/>
        <p:txBody>
          <a:bodyPr>
            <a:normAutofit/>
          </a:bodyPr>
          <a:lstStyle/>
          <a:p>
            <a:r>
              <a:rPr lang="en-US" sz="2400" dirty="0">
                <a:effectLst/>
              </a:rPr>
              <a:t>There are 2 main patterns of messaging:</a:t>
            </a:r>
          </a:p>
          <a:p>
            <a:pPr lvl="1"/>
            <a:r>
              <a:rPr lang="en-US" sz="2000" dirty="0">
                <a:effectLst/>
              </a:rPr>
              <a:t>Queuing</a:t>
            </a:r>
          </a:p>
          <a:p>
            <a:pPr lvl="1"/>
            <a:r>
              <a:rPr lang="en-US" sz="2000" dirty="0">
                <a:effectLst/>
              </a:rPr>
              <a:t>Publish-subscribe</a:t>
            </a:r>
          </a:p>
          <a:p>
            <a:r>
              <a:rPr lang="en-US" sz="2400" dirty="0">
                <a:effectLst/>
              </a:rPr>
              <a:t>The advantage of the first pattern is the opportunity to easily scale the processing.</a:t>
            </a:r>
          </a:p>
          <a:p>
            <a:r>
              <a:rPr lang="en-US" sz="2400" dirty="0">
                <a:effectLst/>
              </a:rPr>
              <a:t>The second model provides the possibility to broadcast data to multiple consumer groups.</a:t>
            </a:r>
          </a:p>
          <a:p>
            <a:r>
              <a:rPr lang="en-US" sz="2400" dirty="0">
                <a:effectLst/>
              </a:rPr>
              <a:t>Apache Kafka combines these ways, getting benefits of both of them.</a:t>
            </a:r>
            <a:endParaRPr lang="en-US" sz="2400" dirty="0"/>
          </a:p>
        </p:txBody>
      </p:sp>
    </p:spTree>
    <p:extLst>
      <p:ext uri="{BB962C8B-B14F-4D97-AF65-F5344CB8AC3E}">
        <p14:creationId xmlns:p14="http://schemas.microsoft.com/office/powerpoint/2010/main" val="30277820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3C6C-9DCA-4D9B-94FA-6C59852BC5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54602D-4728-4228-84B0-CCD157473296}"/>
              </a:ext>
            </a:extLst>
          </p:cNvPr>
          <p:cNvSpPr>
            <a:spLocks noGrp="1"/>
          </p:cNvSpPr>
          <p:nvPr>
            <p:ph idx="1"/>
          </p:nvPr>
        </p:nvSpPr>
        <p:spPr/>
        <p:txBody>
          <a:bodyPr>
            <a:normAutofit/>
          </a:bodyPr>
          <a:lstStyle/>
          <a:p>
            <a:r>
              <a:rPr lang="en-US" sz="2400" dirty="0">
                <a:effectLst/>
              </a:rPr>
              <a:t>Combining the functions of messaging, storage, and processing, Kafka isn’t a common message broker.</a:t>
            </a:r>
            <a:endParaRPr lang="fa-IR" sz="2400" dirty="0">
              <a:effectLst/>
            </a:endParaRPr>
          </a:p>
          <a:p>
            <a:r>
              <a:rPr lang="en-US" sz="2400" dirty="0">
                <a:effectLst/>
              </a:rPr>
              <a:t> It’s a powerful event streaming platform capable of handling trillions of messages a day. </a:t>
            </a:r>
            <a:endParaRPr lang="fa-IR" sz="2400" dirty="0">
              <a:effectLst/>
            </a:endParaRPr>
          </a:p>
          <a:p>
            <a:r>
              <a:rPr lang="en-US" sz="2400" dirty="0">
                <a:effectLst/>
              </a:rPr>
              <a:t>Is useful both for storing and processing historical data from the past and for real-time work. </a:t>
            </a:r>
          </a:p>
          <a:p>
            <a:r>
              <a:rPr lang="en-US" sz="2400" dirty="0">
                <a:effectLst/>
              </a:rPr>
              <a:t>You can use it for creating streaming applications, as well as for streaming data pipelines.</a:t>
            </a:r>
            <a:endParaRPr lang="en-US" sz="2400" dirty="0"/>
          </a:p>
        </p:txBody>
      </p:sp>
    </p:spTree>
    <p:extLst>
      <p:ext uri="{BB962C8B-B14F-4D97-AF65-F5344CB8AC3E}">
        <p14:creationId xmlns:p14="http://schemas.microsoft.com/office/powerpoint/2010/main" val="14279519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4337-B681-47F7-94C5-851A2E349A90}"/>
              </a:ext>
            </a:extLst>
          </p:cNvPr>
          <p:cNvSpPr>
            <a:spLocks noGrp="1"/>
          </p:cNvSpPr>
          <p:nvPr>
            <p:ph type="title"/>
          </p:nvPr>
        </p:nvSpPr>
        <p:spPr/>
        <p:txBody>
          <a:bodyPr>
            <a:normAutofit/>
          </a:bodyPr>
          <a:lstStyle/>
          <a:p>
            <a:pPr algn="l"/>
            <a:r>
              <a:rPr lang="en-US" dirty="0"/>
              <a:t>Resources</a:t>
            </a:r>
            <a:endParaRPr lang="en-US" dirty="0">
              <a:effectLst/>
            </a:endParaRPr>
          </a:p>
        </p:txBody>
      </p:sp>
      <p:sp>
        <p:nvSpPr>
          <p:cNvPr id="3" name="Content Placeholder 2">
            <a:extLst>
              <a:ext uri="{FF2B5EF4-FFF2-40B4-BE49-F238E27FC236}">
                <a16:creationId xmlns:a16="http://schemas.microsoft.com/office/drawing/2014/main" id="{9F6F05D8-73B6-444B-9955-3002419D249F}"/>
              </a:ext>
            </a:extLst>
          </p:cNvPr>
          <p:cNvSpPr>
            <a:spLocks noGrp="1"/>
          </p:cNvSpPr>
          <p:nvPr>
            <p:ph idx="1"/>
          </p:nvPr>
        </p:nvSpPr>
        <p:spPr>
          <a:xfrm>
            <a:off x="913795" y="1732449"/>
            <a:ext cx="10353762" cy="4732745"/>
          </a:xfrm>
        </p:spPr>
        <p:txBody>
          <a:bodyPr>
            <a:normAutofit/>
          </a:bodyPr>
          <a:lstStyle/>
          <a:p>
            <a:r>
              <a:rPr lang="en-US" sz="1400" dirty="0">
                <a:effectLst/>
              </a:rPr>
              <a:t>“Exactly once Semantics are Possible: Here’s How Kafka Does it”, URL:</a:t>
            </a:r>
            <a:r>
              <a:rPr lang="en-US" sz="1400" dirty="0">
                <a:hlinkClick r:id="rId3"/>
              </a:rPr>
              <a:t>https://www.confluent.io/blog/exactly-once-semantics-are-possible-heres-how-apache-kafka-does-it/</a:t>
            </a:r>
            <a:r>
              <a:rPr lang="en-US" sz="1400" dirty="0">
                <a:effectLst/>
              </a:rPr>
              <a:t>, Access Date: 14 Jun 2019.</a:t>
            </a:r>
          </a:p>
          <a:p>
            <a:r>
              <a:rPr lang="en-US" sz="1400" dirty="0">
                <a:effectLst/>
              </a:rPr>
              <a:t>“Transactions in Apache Kafka”, URL:</a:t>
            </a:r>
            <a:r>
              <a:rPr lang="en-US" sz="1400" dirty="0">
                <a:hlinkClick r:id="rId4"/>
              </a:rPr>
              <a:t>https://www.confluent.io/blog/transactions-apache-kafka/</a:t>
            </a:r>
            <a:r>
              <a:rPr lang="en-US" sz="1400" dirty="0">
                <a:effectLst/>
              </a:rPr>
              <a:t>, Access Date: 14 Jun 2019.</a:t>
            </a:r>
          </a:p>
          <a:p>
            <a:r>
              <a:rPr lang="en-US" sz="1400" dirty="0">
                <a:effectLst/>
              </a:rPr>
              <a:t>“Transactional Messaging in Kafka”, URL:</a:t>
            </a:r>
            <a:r>
              <a:rPr lang="en-US" sz="1400" dirty="0">
                <a:hlinkClick r:id="rId5"/>
              </a:rPr>
              <a:t>https://cwiki.apache.org/confluence/display/KAFKA/Transactional+Messaging+in+Kafka</a:t>
            </a:r>
            <a:r>
              <a:rPr lang="en-US" sz="1400" dirty="0">
                <a:effectLst/>
              </a:rPr>
              <a:t>, Access Date: 14 Jun 2019.</a:t>
            </a:r>
          </a:p>
          <a:p>
            <a:r>
              <a:rPr lang="en-US" sz="1400" dirty="0">
                <a:effectLst/>
              </a:rPr>
              <a:t>“Does Apache Kafka do ACID transactions?”, URL:</a:t>
            </a:r>
            <a:r>
              <a:rPr lang="en-US" sz="1400" dirty="0">
                <a:hlinkClick r:id="rId6"/>
              </a:rPr>
              <a:t> https://medium.com/@andrew_schofield/does-apache-kafka-do-acid-transactions-647b207f3d0e</a:t>
            </a:r>
            <a:r>
              <a:rPr lang="en-US" sz="1400" dirty="0">
                <a:effectLst/>
              </a:rPr>
              <a:t>, Access Date: 14 Jun 2019.</a:t>
            </a:r>
          </a:p>
          <a:p>
            <a:r>
              <a:rPr lang="en-US" sz="1400" dirty="0">
                <a:effectLst/>
              </a:rPr>
              <a:t>“Real-time Financial Alerts at Rabobank with Apache Kafka’s Streams API”, URL:</a:t>
            </a:r>
            <a:r>
              <a:rPr lang="en-US" sz="1400" dirty="0">
                <a:hlinkClick r:id="rId7"/>
              </a:rPr>
              <a:t> https://www.confluent.io/blog/real-time-financial-alerts-rabobank-apache-kafkas-streams-api/</a:t>
            </a:r>
            <a:r>
              <a:rPr lang="en-US" sz="1400" dirty="0">
                <a:effectLst/>
              </a:rPr>
              <a:t>, Access Date: 14 Jun 2019.</a:t>
            </a:r>
          </a:p>
          <a:p>
            <a:r>
              <a:rPr lang="en-US" sz="1400" dirty="0">
                <a:effectLst/>
              </a:rPr>
              <a:t>“The Evolution of Kafka at ING Bank”, URL:</a:t>
            </a:r>
            <a:r>
              <a:rPr lang="en-US" sz="1400" dirty="0">
                <a:hlinkClick r:id="rId8"/>
              </a:rPr>
              <a:t> https://www.confluent.io/kafka-summit-london18/the-evolution-of-kafka-at-ing-bank</a:t>
            </a:r>
            <a:r>
              <a:rPr lang="en-US" sz="1400" dirty="0">
                <a:effectLst/>
              </a:rPr>
              <a:t>, Access Date: 14 Jun 2019.</a:t>
            </a:r>
          </a:p>
          <a:p>
            <a:r>
              <a:rPr lang="en-US" sz="1400" dirty="0">
                <a:effectLst/>
              </a:rPr>
              <a:t>“Introduction to Message Brokers: Part 1: Apache Kafka vs RabbitMQ”, URL:</a:t>
            </a:r>
            <a:r>
              <a:rPr lang="en-US" sz="1400" dirty="0">
                <a:hlinkClick r:id="rId9"/>
              </a:rPr>
              <a:t> https://hackernoon.com/introduction-to-message-brokers-part-1-apache-kafka-vs-rabbitmq-8fd67bf68566</a:t>
            </a:r>
            <a:r>
              <a:rPr lang="en-US" sz="1400" dirty="0">
                <a:effectLst/>
              </a:rPr>
              <a:t>, Access Date: 14 Jun 2019.</a:t>
            </a:r>
          </a:p>
          <a:p>
            <a:endParaRPr lang="en-US" sz="1400" dirty="0"/>
          </a:p>
        </p:txBody>
      </p:sp>
    </p:spTree>
    <p:extLst>
      <p:ext uri="{BB962C8B-B14F-4D97-AF65-F5344CB8AC3E}">
        <p14:creationId xmlns:p14="http://schemas.microsoft.com/office/powerpoint/2010/main" val="255963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pbs.twimg.com/profile_images/1123808410510737408/NCWzmizz_400x400.png">
            <a:extLst>
              <a:ext uri="{FF2B5EF4-FFF2-40B4-BE49-F238E27FC236}">
                <a16:creationId xmlns:a16="http://schemas.microsoft.com/office/drawing/2014/main" id="{AECF5D81-DD96-4D5C-9DF7-A75DEA6A8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007" y="3783780"/>
            <a:ext cx="2355763" cy="23557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37E38B39-E6BD-42C9-9711-E03AA0F152EA}"/>
              </a:ext>
            </a:extLst>
          </p:cNvPr>
          <p:cNvSpPr/>
          <p:nvPr/>
        </p:nvSpPr>
        <p:spPr>
          <a:xfrm>
            <a:off x="4593770" y="145143"/>
            <a:ext cx="6524173" cy="3526971"/>
          </a:xfrm>
          <a:prstGeom prst="wedgeEllipseCallout">
            <a:avLst>
              <a:gd name="adj1" fmla="val -53518"/>
              <a:gd name="adj2" fmla="val 64247"/>
            </a:avLst>
          </a:prstGeom>
          <a:solidFill>
            <a:schemeClr val="bg1">
              <a:lumMod val="65000"/>
              <a:lumOff val="3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 thought that since Kafka was a system optimized for writing, using a writer’s name</a:t>
            </a:r>
          </a:p>
          <a:p>
            <a:r>
              <a:rPr lang="en-US" dirty="0"/>
              <a:t>would make sense. I had taken a lot of lit classes in college and liked Franz Kafka. Plus</a:t>
            </a:r>
          </a:p>
          <a:p>
            <a:r>
              <a:rPr lang="en-US" dirty="0"/>
              <a:t>the name sounded cool for an open source project.</a:t>
            </a:r>
          </a:p>
          <a:p>
            <a:r>
              <a:rPr lang="en-US" dirty="0"/>
              <a:t>So basically there is not much of a relationship</a:t>
            </a:r>
            <a:r>
              <a:rPr lang="en-US" sz="2000" dirty="0"/>
              <a:t>.</a:t>
            </a:r>
          </a:p>
          <a:p>
            <a:r>
              <a:rPr lang="en-US" dirty="0"/>
              <a:t>Jay Kreps</a:t>
            </a:r>
            <a:endParaRPr lang="en-US" sz="2000" dirty="0"/>
          </a:p>
        </p:txBody>
      </p:sp>
    </p:spTree>
    <p:extLst>
      <p:ext uri="{BB962C8B-B14F-4D97-AF65-F5344CB8AC3E}">
        <p14:creationId xmlns:p14="http://schemas.microsoft.com/office/powerpoint/2010/main" val="3015962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4337-B681-47F7-94C5-851A2E349A90}"/>
              </a:ext>
            </a:extLst>
          </p:cNvPr>
          <p:cNvSpPr>
            <a:spLocks noGrp="1"/>
          </p:cNvSpPr>
          <p:nvPr>
            <p:ph type="title"/>
          </p:nvPr>
        </p:nvSpPr>
        <p:spPr/>
        <p:txBody>
          <a:bodyPr>
            <a:normAutofit/>
          </a:bodyPr>
          <a:lstStyle/>
          <a:p>
            <a:pPr algn="l"/>
            <a:r>
              <a:rPr lang="en-US" dirty="0"/>
              <a:t>Agenda</a:t>
            </a:r>
          </a:p>
        </p:txBody>
      </p:sp>
      <p:sp>
        <p:nvSpPr>
          <p:cNvPr id="3" name="Content Placeholder 2">
            <a:extLst>
              <a:ext uri="{FF2B5EF4-FFF2-40B4-BE49-F238E27FC236}">
                <a16:creationId xmlns:a16="http://schemas.microsoft.com/office/drawing/2014/main" id="{9F6F05D8-73B6-444B-9955-3002419D249F}"/>
              </a:ext>
            </a:extLst>
          </p:cNvPr>
          <p:cNvSpPr>
            <a:spLocks noGrp="1"/>
          </p:cNvSpPr>
          <p:nvPr>
            <p:ph idx="1"/>
          </p:nvPr>
        </p:nvSpPr>
        <p:spPr/>
        <p:txBody>
          <a:bodyPr>
            <a:normAutofit/>
          </a:bodyPr>
          <a:lstStyle/>
          <a:p>
            <a:r>
              <a:rPr lang="en-US" sz="2400" dirty="0">
                <a:solidFill>
                  <a:schemeClr val="bg2">
                    <a:lumMod val="50000"/>
                    <a:lumOff val="50000"/>
                  </a:schemeClr>
                </a:solidFill>
              </a:rPr>
              <a:t>History</a:t>
            </a:r>
          </a:p>
          <a:p>
            <a:r>
              <a:rPr lang="en-US" sz="2400" dirty="0">
                <a:effectLst/>
              </a:rPr>
              <a:t>Introduction</a:t>
            </a:r>
          </a:p>
          <a:p>
            <a:r>
              <a:rPr lang="en-US" dirty="0">
                <a:solidFill>
                  <a:schemeClr val="bg2">
                    <a:lumMod val="50000"/>
                    <a:lumOff val="50000"/>
                  </a:schemeClr>
                </a:solidFill>
                <a:effectLst/>
              </a:rPr>
              <a:t>Use Cases</a:t>
            </a:r>
          </a:p>
          <a:p>
            <a:r>
              <a:rPr lang="en-US" sz="2400" dirty="0">
                <a:solidFill>
                  <a:schemeClr val="bg2">
                    <a:lumMod val="50000"/>
                    <a:lumOff val="50000"/>
                  </a:schemeClr>
                </a:solidFill>
                <a:effectLst/>
              </a:rPr>
              <a:t>Kafka Internal</a:t>
            </a:r>
          </a:p>
          <a:p>
            <a:r>
              <a:rPr lang="en-US" sz="2400" dirty="0">
                <a:solidFill>
                  <a:schemeClr val="bg2">
                    <a:lumMod val="50000"/>
                    <a:lumOff val="50000"/>
                  </a:schemeClr>
                </a:solidFill>
                <a:effectLst/>
              </a:rPr>
              <a:t>Kafka Streams</a:t>
            </a:r>
          </a:p>
          <a:p>
            <a:r>
              <a:rPr lang="en-US" sz="2400" dirty="0">
                <a:solidFill>
                  <a:schemeClr val="bg2">
                    <a:lumMod val="50000"/>
                    <a:lumOff val="50000"/>
                  </a:schemeClr>
                </a:solidFill>
                <a:effectLst/>
              </a:rPr>
              <a:t>Summary</a:t>
            </a:r>
          </a:p>
          <a:p>
            <a:endParaRPr lang="en-US" dirty="0">
              <a:effectLst/>
            </a:endParaRPr>
          </a:p>
          <a:p>
            <a:endParaRPr lang="en-US" b="1" dirty="0">
              <a:effectLst/>
            </a:endParaRPr>
          </a:p>
          <a:p>
            <a:endParaRPr lang="en-US" b="1" dirty="0">
              <a:effectLst/>
            </a:endParaRPr>
          </a:p>
          <a:p>
            <a:endParaRPr lang="en-US" sz="2400" dirty="0"/>
          </a:p>
          <a:p>
            <a:endParaRPr lang="en-US" sz="2400" dirty="0"/>
          </a:p>
        </p:txBody>
      </p:sp>
    </p:spTree>
    <p:extLst>
      <p:ext uri="{BB962C8B-B14F-4D97-AF65-F5344CB8AC3E}">
        <p14:creationId xmlns:p14="http://schemas.microsoft.com/office/powerpoint/2010/main" val="3369166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F6B7-8151-4308-A0BD-5DE0FD763CBD}"/>
              </a:ext>
            </a:extLst>
          </p:cNvPr>
          <p:cNvSpPr>
            <a:spLocks noGrp="1"/>
          </p:cNvSpPr>
          <p:nvPr>
            <p:ph type="title"/>
          </p:nvPr>
        </p:nvSpPr>
        <p:spPr/>
        <p:txBody>
          <a:bodyPr>
            <a:normAutofit/>
          </a:bodyPr>
          <a:lstStyle/>
          <a:p>
            <a:pPr algn="l"/>
            <a:endParaRPr lang="en-US" dirty="0"/>
          </a:p>
        </p:txBody>
      </p:sp>
      <p:sp>
        <p:nvSpPr>
          <p:cNvPr id="9" name="Content Placeholder 8">
            <a:extLst>
              <a:ext uri="{FF2B5EF4-FFF2-40B4-BE49-F238E27FC236}">
                <a16:creationId xmlns:a16="http://schemas.microsoft.com/office/drawing/2014/main" id="{302AE9FC-6FB4-4FB1-9D28-EEE3224B8F8C}"/>
              </a:ext>
            </a:extLst>
          </p:cNvPr>
          <p:cNvSpPr>
            <a:spLocks noGrp="1"/>
          </p:cNvSpPr>
          <p:nvPr>
            <p:ph idx="1"/>
          </p:nvPr>
        </p:nvSpPr>
        <p:spPr/>
        <p:txBody>
          <a:bodyPr>
            <a:normAutofit/>
          </a:bodyPr>
          <a:lstStyle/>
          <a:p>
            <a:r>
              <a:rPr lang="en-US" sz="2400" dirty="0">
                <a:effectLst/>
              </a:rPr>
              <a:t>Kafka is run as a cluster.</a:t>
            </a:r>
          </a:p>
          <a:p>
            <a:r>
              <a:rPr lang="en-US" sz="2400" dirty="0">
                <a:effectLst/>
              </a:rPr>
              <a:t>The Kafka cluster stores streams of </a:t>
            </a:r>
            <a:r>
              <a:rPr lang="en-US" sz="2400" i="1" dirty="0">
                <a:effectLst/>
              </a:rPr>
              <a:t>records</a:t>
            </a:r>
            <a:r>
              <a:rPr lang="en-US" sz="2400" dirty="0">
                <a:effectLst/>
              </a:rPr>
              <a:t> in categories called </a:t>
            </a:r>
            <a:r>
              <a:rPr lang="en-US" sz="2400" i="1" dirty="0">
                <a:effectLst/>
              </a:rPr>
              <a:t>topics</a:t>
            </a:r>
            <a:r>
              <a:rPr lang="en-US" sz="2400" dirty="0">
                <a:effectLst/>
              </a:rPr>
              <a:t>.</a:t>
            </a:r>
          </a:p>
          <a:p>
            <a:r>
              <a:rPr lang="en-US" sz="2400" dirty="0">
                <a:effectLst/>
              </a:rPr>
              <a:t>Each record consists of a key, a value, and a timestamp.</a:t>
            </a:r>
          </a:p>
          <a:p>
            <a:endParaRPr lang="en-US" sz="2400" dirty="0"/>
          </a:p>
        </p:txBody>
      </p:sp>
    </p:spTree>
    <p:extLst>
      <p:ext uri="{BB962C8B-B14F-4D97-AF65-F5344CB8AC3E}">
        <p14:creationId xmlns:p14="http://schemas.microsoft.com/office/powerpoint/2010/main" val="1678391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F6B7-8151-4308-A0BD-5DE0FD763CBD}"/>
              </a:ext>
            </a:extLst>
          </p:cNvPr>
          <p:cNvSpPr>
            <a:spLocks noGrp="1"/>
          </p:cNvSpPr>
          <p:nvPr>
            <p:ph type="title"/>
          </p:nvPr>
        </p:nvSpPr>
        <p:spPr/>
        <p:txBody>
          <a:bodyPr>
            <a:normAutofit/>
          </a:bodyPr>
          <a:lstStyle/>
          <a:p>
            <a:pPr algn="l"/>
            <a:r>
              <a:rPr lang="en-US" dirty="0">
                <a:effectLst/>
              </a:rPr>
              <a:t>Topics and Partitions</a:t>
            </a:r>
          </a:p>
        </p:txBody>
      </p:sp>
      <p:sp>
        <p:nvSpPr>
          <p:cNvPr id="9" name="Content Placeholder 8">
            <a:extLst>
              <a:ext uri="{FF2B5EF4-FFF2-40B4-BE49-F238E27FC236}">
                <a16:creationId xmlns:a16="http://schemas.microsoft.com/office/drawing/2014/main" id="{302AE9FC-6FB4-4FB1-9D28-EEE3224B8F8C}"/>
              </a:ext>
            </a:extLst>
          </p:cNvPr>
          <p:cNvSpPr>
            <a:spLocks noGrp="1"/>
          </p:cNvSpPr>
          <p:nvPr>
            <p:ph idx="1"/>
          </p:nvPr>
        </p:nvSpPr>
        <p:spPr/>
        <p:txBody>
          <a:bodyPr>
            <a:normAutofit/>
          </a:bodyPr>
          <a:lstStyle/>
          <a:p>
            <a:r>
              <a:rPr lang="en-US" sz="2400" dirty="0">
                <a:effectLst/>
              </a:rPr>
              <a:t>A topic is a category to which records are published.</a:t>
            </a:r>
          </a:p>
          <a:p>
            <a:r>
              <a:rPr lang="en-US" sz="2400" dirty="0">
                <a:effectLst/>
              </a:rPr>
              <a:t>Multi-subscriber</a:t>
            </a:r>
          </a:p>
          <a:p>
            <a:r>
              <a:rPr lang="en-US" sz="2400" dirty="0">
                <a:effectLst/>
              </a:rPr>
              <a:t>Can have consumers</a:t>
            </a:r>
          </a:p>
          <a:p>
            <a:r>
              <a:rPr lang="en-US" sz="2400" dirty="0">
                <a:effectLst/>
              </a:rPr>
              <a:t>Partition is ordered, immutable sequence of records</a:t>
            </a:r>
            <a:endParaRPr lang="en-US" sz="3200" dirty="0"/>
          </a:p>
        </p:txBody>
      </p:sp>
      <p:pic>
        <p:nvPicPr>
          <p:cNvPr id="3" name="Picture 2">
            <a:extLst>
              <a:ext uri="{FF2B5EF4-FFF2-40B4-BE49-F238E27FC236}">
                <a16:creationId xmlns:a16="http://schemas.microsoft.com/office/drawing/2014/main" id="{5536C79B-6812-4104-9A09-A16676CD5CAB}"/>
              </a:ext>
            </a:extLst>
          </p:cNvPr>
          <p:cNvPicPr>
            <a:picLocks noChangeAspect="1"/>
          </p:cNvPicPr>
          <p:nvPr/>
        </p:nvPicPr>
        <p:blipFill rotWithShape="1">
          <a:blip r:embed="rId3"/>
          <a:srcRect l="36314" t="34935" r="14784" b="35625"/>
          <a:stretch/>
        </p:blipFill>
        <p:spPr>
          <a:xfrm>
            <a:off x="2017635" y="3761824"/>
            <a:ext cx="8146081" cy="2757217"/>
          </a:xfrm>
          <a:prstGeom prst="rect">
            <a:avLst/>
          </a:prstGeom>
        </p:spPr>
      </p:pic>
    </p:spTree>
    <p:extLst>
      <p:ext uri="{BB962C8B-B14F-4D97-AF65-F5344CB8AC3E}">
        <p14:creationId xmlns:p14="http://schemas.microsoft.com/office/powerpoint/2010/main" val="25260922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Custom 7">
      <a:dk1>
        <a:sysClr val="windowText" lastClr="000000"/>
      </a:dk1>
      <a:lt1>
        <a:sysClr val="window" lastClr="FFFFFF"/>
      </a:lt1>
      <a:dk2>
        <a:srgbClr val="212123"/>
      </a:dk2>
      <a:lt2>
        <a:srgbClr val="FFFFFF"/>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Slate</Template>
  <TotalTime>1176</TotalTime>
  <Words>3124</Words>
  <Application>Microsoft Office PowerPoint</Application>
  <PresentationFormat>Widescreen</PresentationFormat>
  <Paragraphs>468</Paragraphs>
  <Slides>53</Slides>
  <Notes>41</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Calibri</vt:lpstr>
      <vt:lpstr>Calisto MT</vt:lpstr>
      <vt:lpstr>Wingdings 2</vt:lpstr>
      <vt:lpstr>Slate</vt:lpstr>
      <vt:lpstr>PowerPoint Presentation</vt:lpstr>
      <vt:lpstr>PowerPoint Presentation</vt:lpstr>
      <vt:lpstr>PowerPoint Presentation</vt:lpstr>
      <vt:lpstr>Agenda</vt:lpstr>
      <vt:lpstr>History</vt:lpstr>
      <vt:lpstr>PowerPoint Presentation</vt:lpstr>
      <vt:lpstr>Agenda</vt:lpstr>
      <vt:lpstr>PowerPoint Presentation</vt:lpstr>
      <vt:lpstr>Topics and Partitions</vt:lpstr>
      <vt:lpstr>PowerPoint Presentation</vt:lpstr>
      <vt:lpstr>Producers and Consumers</vt:lpstr>
      <vt:lpstr>PowerPoint Presentation</vt:lpstr>
      <vt:lpstr>Consumer group</vt:lpstr>
      <vt:lpstr>Consumer group</vt:lpstr>
      <vt:lpstr>Retention and Compaction</vt:lpstr>
      <vt:lpstr>Retention and Compaction</vt:lpstr>
      <vt:lpstr>Retention and Compaction</vt:lpstr>
      <vt:lpstr>Mirror Maker</vt:lpstr>
      <vt:lpstr>Zookeeper</vt:lpstr>
      <vt:lpstr>Kafka Ecosystem</vt:lpstr>
      <vt:lpstr>Kafka Ecosystem</vt:lpstr>
      <vt:lpstr>Agenda</vt:lpstr>
      <vt:lpstr>Use cases</vt:lpstr>
      <vt:lpstr>Agenda</vt:lpstr>
      <vt:lpstr>Broker</vt:lpstr>
      <vt:lpstr>Leader Broker</vt:lpstr>
      <vt:lpstr>PowerPoint Presentation</vt:lpstr>
      <vt:lpstr>PowerPoint Presentation</vt:lpstr>
      <vt:lpstr>Controller Broker</vt:lpstr>
      <vt:lpstr>PowerPoint Presentation</vt:lpstr>
      <vt:lpstr>Agenda</vt:lpstr>
      <vt:lpstr>Kafka Streams</vt:lpstr>
      <vt:lpstr>Key concepts </vt:lpstr>
      <vt:lpstr>PowerPoint Presentation</vt:lpstr>
      <vt:lpstr>Kafka Streams Architecture</vt:lpstr>
      <vt:lpstr>Agenda</vt:lpstr>
      <vt:lpstr>Summary</vt:lpstr>
      <vt:lpstr>Resources</vt:lpstr>
      <vt:lpstr>Resources</vt:lpstr>
      <vt:lpstr>Appendix</vt:lpstr>
      <vt:lpstr>Transactions in Apache Kafka </vt:lpstr>
      <vt:lpstr>Transactional Semantics in Kafka</vt:lpstr>
      <vt:lpstr>How Transactions Work</vt:lpstr>
      <vt:lpstr>How Transactions Work</vt:lpstr>
      <vt:lpstr>PowerPoint Presentation</vt:lpstr>
      <vt:lpstr>Kafka in banks </vt:lpstr>
      <vt:lpstr>Does Apache Kafka do ACID transactions?</vt:lpstr>
      <vt:lpstr>PowerPoint Presentation</vt:lpstr>
      <vt:lpstr>PowerPoint Presentation</vt:lpstr>
      <vt:lpstr>Kafka as a message broker</vt:lpstr>
      <vt:lpstr>PowerPoint Presentation</vt:lpstr>
      <vt:lpstr>PowerPoint Presentation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dc:creator>
  <cp:lastModifiedBy>ehsan saeedizade</cp:lastModifiedBy>
  <cp:revision>313</cp:revision>
  <dcterms:created xsi:type="dcterms:W3CDTF">2019-06-07T11:29:41Z</dcterms:created>
  <dcterms:modified xsi:type="dcterms:W3CDTF">2019-06-14T16:50:53Z</dcterms:modified>
</cp:coreProperties>
</file>